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66" r:id="rId5"/>
    <p:sldId id="277" r:id="rId6"/>
    <p:sldId id="278" r:id="rId7"/>
    <p:sldId id="256" r:id="rId8"/>
    <p:sldId id="257" r:id="rId9"/>
    <p:sldId id="258" r:id="rId10"/>
    <p:sldId id="275" r:id="rId11"/>
    <p:sldId id="276" r:id="rId12"/>
    <p:sldId id="259" r:id="rId13"/>
    <p:sldId id="279" r:id="rId14"/>
    <p:sldId id="280" r:id="rId15"/>
    <p:sldId id="281" r:id="rId16"/>
    <p:sldId id="290" r:id="rId17"/>
    <p:sldId id="291" r:id="rId18"/>
    <p:sldId id="292" r:id="rId19"/>
    <p:sldId id="286" r:id="rId20"/>
    <p:sldId id="282" r:id="rId21"/>
    <p:sldId id="283" r:id="rId22"/>
    <p:sldId id="284" r:id="rId23"/>
    <p:sldId id="285" r:id="rId24"/>
    <p:sldId id="287" r:id="rId25"/>
    <p:sldId id="288" r:id="rId26"/>
    <p:sldId id="289" r:id="rId27"/>
    <p:sldId id="262" r:id="rId28"/>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74" autoAdjust="0"/>
  </p:normalViewPr>
  <p:slideViewPr>
    <p:cSldViewPr snapToGrid="0" showGuides="1">
      <p:cViewPr varScale="1">
        <p:scale>
          <a:sx n="67" d="100"/>
          <a:sy n="67" d="100"/>
        </p:scale>
        <p:origin x="644" y="44"/>
      </p:cViewPr>
      <p:guideLst>
        <p:guide pos="3840"/>
        <p:guide orient="horz" pos="2160"/>
      </p:guideLst>
    </p:cSldViewPr>
  </p:slideViewPr>
  <p:notesTextViewPr>
    <p:cViewPr>
      <p:scale>
        <a:sx n="1" d="1"/>
        <a:sy n="1" d="1"/>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702A5B2-8064-4382-9E31-9E46E0F5B2C3}" type="datetimeFigureOut">
              <a:rPr lang="ru-RU" smtClean="0"/>
              <a:t>29.12.2023</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eg>
</file>

<file path=ppt/media/image14.jpg>
</file>

<file path=ppt/media/image15.jpg>
</file>

<file path=ppt/media/image16.jpg>
</file>

<file path=ppt/media/image17.jpg>
</file>

<file path=ppt/media/image18.jpg>
</file>

<file path=ppt/media/image19.jpg>
</file>

<file path=ppt/media/image2.svg>
</file>

<file path=ppt/media/image20.jpeg>
</file>

<file path=ppt/media/image21.jpeg>
</file>

<file path=ppt/media/image22.jpg>
</file>

<file path=ppt/media/image3.jpg>
</file>

<file path=ppt/media/image4.jpg>
</file>

<file path=ppt/media/image5.jp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ru-RU" smtClean="0"/>
              <a:t>29.12.2023</a:t>
            </a:fld>
            <a:endParaRPr lang="ru-R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a:t>Click icon to add picture</a:t>
            </a:r>
            <a:endParaRPr lang="ru-RU"/>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59374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33846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a:t>Click to edit Master title style</a:t>
            </a:r>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88679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a:t>Click to edit Master title style</a:t>
            </a:r>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7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a:t>Click to edit Master title style</a:t>
            </a:r>
          </a:p>
        </p:txBody>
      </p:sp>
    </p:spTree>
    <p:extLst>
      <p:ext uri="{BB962C8B-B14F-4D97-AF65-F5344CB8AC3E}">
        <p14:creationId xmlns:p14="http://schemas.microsoft.com/office/powerpoint/2010/main" val="42365642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2139704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a:t>Click to 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18802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a:t>Click to 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a:t>Click to 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2280862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a:t>Click to 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682737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Slid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BE8D45D-1E08-4F59-96CC-EA53D7CA6AB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8E968353-82DA-42A2-88B6-AEFCF124AF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5642753" y="1474969"/>
            <a:ext cx="4395258" cy="676275"/>
          </a:xfrm>
        </p:spPr>
        <p:txBody>
          <a:bodyPr anchor="b">
            <a:normAutofit/>
          </a:bodyPr>
          <a:lstStyle>
            <a:lvl1pPr algn="l">
              <a:defRPr sz="4000"/>
            </a:lvl1pPr>
          </a:lstStyle>
          <a:p>
            <a:r>
              <a:rPr lang="en-US" dirty="0"/>
              <a:t>CHART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5649889" y="2592569"/>
            <a:ext cx="5630885" cy="70167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26385"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30%</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hasCustomPrompt="1"/>
          </p:nvPr>
        </p:nvSpPr>
        <p:spPr>
          <a:xfrm>
            <a:off x="6126386"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3" name="Text Placeholder 2">
            <a:extLst>
              <a:ext uri="{FF2B5EF4-FFF2-40B4-BE49-F238E27FC236}">
                <a16:creationId xmlns:a16="http://schemas.microsoft.com/office/drawing/2014/main" id="{E9080FED-3BFC-4CCC-8B5A-A2942CA5CF36}"/>
              </a:ext>
            </a:extLst>
          </p:cNvPr>
          <p:cNvSpPr>
            <a:spLocks noGrp="1"/>
          </p:cNvSpPr>
          <p:nvPr>
            <p:ph type="body" idx="22" hasCustomPrompt="1"/>
          </p:nvPr>
        </p:nvSpPr>
        <p:spPr>
          <a:xfrm>
            <a:off x="6126410"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25" name="Text Placeholder 26">
            <a:extLst>
              <a:ext uri="{FF2B5EF4-FFF2-40B4-BE49-F238E27FC236}">
                <a16:creationId xmlns:a16="http://schemas.microsoft.com/office/drawing/2014/main" id="{E7EC8229-D712-4FD1-990B-9212FC211A9B}"/>
              </a:ext>
            </a:extLst>
          </p:cNvPr>
          <p:cNvSpPr>
            <a:spLocks noGrp="1"/>
          </p:cNvSpPr>
          <p:nvPr>
            <p:ph type="body" sz="quarter" idx="23" hasCustomPrompt="1"/>
          </p:nvPr>
        </p:nvSpPr>
        <p:spPr>
          <a:xfrm>
            <a:off x="6126411"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27" name="Text Placeholder 2">
            <a:extLst>
              <a:ext uri="{FF2B5EF4-FFF2-40B4-BE49-F238E27FC236}">
                <a16:creationId xmlns:a16="http://schemas.microsoft.com/office/drawing/2014/main" id="{27341020-DCB7-4CC5-BE55-AAAF421822ED}"/>
              </a:ext>
            </a:extLst>
          </p:cNvPr>
          <p:cNvSpPr>
            <a:spLocks noGrp="1"/>
          </p:cNvSpPr>
          <p:nvPr>
            <p:ph type="body" idx="24" hasCustomPrompt="1"/>
          </p:nvPr>
        </p:nvSpPr>
        <p:spPr>
          <a:xfrm>
            <a:off x="8065899"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25%</a:t>
            </a:r>
          </a:p>
        </p:txBody>
      </p:sp>
      <p:sp>
        <p:nvSpPr>
          <p:cNvPr id="29" name="Text Placeholder 26">
            <a:extLst>
              <a:ext uri="{FF2B5EF4-FFF2-40B4-BE49-F238E27FC236}">
                <a16:creationId xmlns:a16="http://schemas.microsoft.com/office/drawing/2014/main" id="{B1896019-AE20-47E2-AA66-ED9D16B2DAF7}"/>
              </a:ext>
            </a:extLst>
          </p:cNvPr>
          <p:cNvSpPr>
            <a:spLocks noGrp="1"/>
          </p:cNvSpPr>
          <p:nvPr>
            <p:ph type="body" sz="quarter" idx="25" hasCustomPrompt="1"/>
          </p:nvPr>
        </p:nvSpPr>
        <p:spPr>
          <a:xfrm>
            <a:off x="8065900"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2" name="Text Placeholder 2">
            <a:extLst>
              <a:ext uri="{FF2B5EF4-FFF2-40B4-BE49-F238E27FC236}">
                <a16:creationId xmlns:a16="http://schemas.microsoft.com/office/drawing/2014/main" id="{212C49D2-92E0-4567-8BD4-9B8FC0536701}"/>
              </a:ext>
            </a:extLst>
          </p:cNvPr>
          <p:cNvSpPr>
            <a:spLocks noGrp="1"/>
          </p:cNvSpPr>
          <p:nvPr>
            <p:ph type="body" idx="26" hasCustomPrompt="1"/>
          </p:nvPr>
        </p:nvSpPr>
        <p:spPr>
          <a:xfrm>
            <a:off x="8065924"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10%</a:t>
            </a:r>
          </a:p>
        </p:txBody>
      </p:sp>
      <p:sp>
        <p:nvSpPr>
          <p:cNvPr id="33" name="Text Placeholder 26">
            <a:extLst>
              <a:ext uri="{FF2B5EF4-FFF2-40B4-BE49-F238E27FC236}">
                <a16:creationId xmlns:a16="http://schemas.microsoft.com/office/drawing/2014/main" id="{6B5DA211-72E1-4B00-AA61-980CE5A34565}"/>
              </a:ext>
            </a:extLst>
          </p:cNvPr>
          <p:cNvSpPr>
            <a:spLocks noGrp="1"/>
          </p:cNvSpPr>
          <p:nvPr>
            <p:ph type="body" sz="quarter" idx="27" hasCustomPrompt="1"/>
          </p:nvPr>
        </p:nvSpPr>
        <p:spPr>
          <a:xfrm>
            <a:off x="8065925"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5" name="Text Placeholder 2">
            <a:extLst>
              <a:ext uri="{FF2B5EF4-FFF2-40B4-BE49-F238E27FC236}">
                <a16:creationId xmlns:a16="http://schemas.microsoft.com/office/drawing/2014/main" id="{A7CF7C63-619A-46EE-AF36-FCA26441A064}"/>
              </a:ext>
            </a:extLst>
          </p:cNvPr>
          <p:cNvSpPr>
            <a:spLocks noGrp="1"/>
          </p:cNvSpPr>
          <p:nvPr>
            <p:ph type="body" idx="28" hasCustomPrompt="1"/>
          </p:nvPr>
        </p:nvSpPr>
        <p:spPr>
          <a:xfrm>
            <a:off x="10005413" y="3719427"/>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20%</a:t>
            </a:r>
          </a:p>
        </p:txBody>
      </p:sp>
      <p:sp>
        <p:nvSpPr>
          <p:cNvPr id="36" name="Text Placeholder 26">
            <a:extLst>
              <a:ext uri="{FF2B5EF4-FFF2-40B4-BE49-F238E27FC236}">
                <a16:creationId xmlns:a16="http://schemas.microsoft.com/office/drawing/2014/main" id="{92E0EA61-C10D-4760-B03F-F27BCF1FC24C}"/>
              </a:ext>
            </a:extLst>
          </p:cNvPr>
          <p:cNvSpPr>
            <a:spLocks noGrp="1"/>
          </p:cNvSpPr>
          <p:nvPr>
            <p:ph type="body" sz="quarter" idx="29" hasCustomPrompt="1"/>
          </p:nvPr>
        </p:nvSpPr>
        <p:spPr>
          <a:xfrm>
            <a:off x="10005414" y="3990708"/>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38" name="Text Placeholder 2">
            <a:extLst>
              <a:ext uri="{FF2B5EF4-FFF2-40B4-BE49-F238E27FC236}">
                <a16:creationId xmlns:a16="http://schemas.microsoft.com/office/drawing/2014/main" id="{1A3A14FA-D9E9-4000-B30C-14CADBFE48F6}"/>
              </a:ext>
            </a:extLst>
          </p:cNvPr>
          <p:cNvSpPr>
            <a:spLocks noGrp="1"/>
          </p:cNvSpPr>
          <p:nvPr>
            <p:ph type="body" idx="30" hasCustomPrompt="1"/>
          </p:nvPr>
        </p:nvSpPr>
        <p:spPr>
          <a:xfrm>
            <a:off x="10005438" y="4451492"/>
            <a:ext cx="1597889" cy="365125"/>
          </a:xfrm>
        </p:spPr>
        <p:txBody>
          <a:bodyPr anchor="b" anchorCtr="0">
            <a:normAutofit/>
          </a:bodyPr>
          <a:lstStyle>
            <a:lvl1pPr marL="0" indent="0">
              <a:buNone/>
              <a:defRPr sz="18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5%</a:t>
            </a:r>
          </a:p>
        </p:txBody>
      </p:sp>
      <p:sp>
        <p:nvSpPr>
          <p:cNvPr id="39" name="Text Placeholder 26">
            <a:extLst>
              <a:ext uri="{FF2B5EF4-FFF2-40B4-BE49-F238E27FC236}">
                <a16:creationId xmlns:a16="http://schemas.microsoft.com/office/drawing/2014/main" id="{0FBCB607-92E0-4206-871B-10CAEB3377B3}"/>
              </a:ext>
            </a:extLst>
          </p:cNvPr>
          <p:cNvSpPr>
            <a:spLocks noGrp="1"/>
          </p:cNvSpPr>
          <p:nvPr>
            <p:ph type="body" sz="quarter" idx="31" hasCustomPrompt="1"/>
          </p:nvPr>
        </p:nvSpPr>
        <p:spPr>
          <a:xfrm>
            <a:off x="10005439" y="4722773"/>
            <a:ext cx="1597889" cy="365125"/>
          </a:xfrm>
        </p:spPr>
        <p:txBody>
          <a:bodyPr>
            <a:normAutofit/>
          </a:bodyPr>
          <a:lstStyle>
            <a:lvl1pPr marL="0" indent="0">
              <a:spcBef>
                <a:spcPts val="600"/>
              </a:spcBef>
              <a:buClr>
                <a:schemeClr val="accent3"/>
              </a:buClr>
              <a:buNone/>
              <a:defRPr sz="1400" b="1" i="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dirty="0"/>
              <a:t>Category Title</a:t>
            </a:r>
          </a:p>
        </p:txBody>
      </p:sp>
      <p:sp>
        <p:nvSpPr>
          <p:cNvPr id="19" name="Chart Placeholder 18">
            <a:extLst>
              <a:ext uri="{FF2B5EF4-FFF2-40B4-BE49-F238E27FC236}">
                <a16:creationId xmlns:a16="http://schemas.microsoft.com/office/drawing/2014/main" id="{08CD548A-F4DA-41C7-BC55-620C696D5A6A}"/>
              </a:ext>
            </a:extLst>
          </p:cNvPr>
          <p:cNvSpPr>
            <a:spLocks noGrp="1"/>
          </p:cNvSpPr>
          <p:nvPr>
            <p:ph type="chart" sz="quarter" idx="32"/>
          </p:nvPr>
        </p:nvSpPr>
        <p:spPr>
          <a:xfrm>
            <a:off x="911225" y="908050"/>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chart</a:t>
            </a:r>
            <a:endParaRPr lang="ru-RU" dirty="0"/>
          </a:p>
        </p:txBody>
      </p:sp>
      <p:grpSp>
        <p:nvGrpSpPr>
          <p:cNvPr id="41" name="Graphic 39">
            <a:extLst>
              <a:ext uri="{FF2B5EF4-FFF2-40B4-BE49-F238E27FC236}">
                <a16:creationId xmlns:a16="http://schemas.microsoft.com/office/drawing/2014/main" id="{D0A213E0-4DC9-4F6A-98B8-21DE9AE2D9B0}"/>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24312820-32BB-4DFC-B775-2031DE03F33E}"/>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F9B4581F-B122-40B8-BE37-64894A713B38}"/>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C7CF8C75-A610-43BA-923F-335A6051357D}"/>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56793F9B-5B71-414E-9CB2-2B76F8308871}"/>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9807DE94-0E8D-4E1B-A7D2-E0F91AF2E54C}"/>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BC592BA-C191-49B5-8F41-8E14CFFDAC4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0">
            <a:extLst>
              <a:ext uri="{FF2B5EF4-FFF2-40B4-BE49-F238E27FC236}">
                <a16:creationId xmlns:a16="http://schemas.microsoft.com/office/drawing/2014/main" id="{33AA43FA-C2DC-406C-BFE6-A2A804112236}"/>
              </a:ext>
            </a:extLst>
          </p:cNvPr>
          <p:cNvSpPr/>
          <p:nvPr/>
        </p:nvSpPr>
        <p:spPr>
          <a:xfrm>
            <a:off x="5731819" y="2267879"/>
            <a:ext cx="3016875" cy="165305"/>
          </a:xfrm>
          <a:custGeom>
            <a:avLst/>
            <a:gdLst>
              <a:gd name="connsiteX0" fmla="*/ 2957222 w 3016875"/>
              <a:gd name="connsiteY0" fmla="*/ 159503 h 165304"/>
              <a:gd name="connsiteX1" fmla="*/ 71329 w 3016875"/>
              <a:gd name="connsiteY1" fmla="*/ 159503 h 165304"/>
              <a:gd name="connsiteX2" fmla="*/ 9059 w 3016875"/>
              <a:gd name="connsiteY2" fmla="*/ 84480 h 165304"/>
              <a:gd name="connsiteX3" fmla="*/ 9059 w 3016875"/>
              <a:gd name="connsiteY3" fmla="*/ 84480 h 165304"/>
              <a:gd name="connsiteX4" fmla="*/ 71329 w 3016875"/>
              <a:gd name="connsiteY4" fmla="*/ 10729 h 165304"/>
              <a:gd name="connsiteX5" fmla="*/ 2956149 w 3016875"/>
              <a:gd name="connsiteY5" fmla="*/ 10729 h 165304"/>
              <a:gd name="connsiteX6" fmla="*/ 3018419 w 3016875"/>
              <a:gd name="connsiteY6" fmla="*/ 84480 h 165304"/>
              <a:gd name="connsiteX7" fmla="*/ 3018419 w 3016875"/>
              <a:gd name="connsiteY7" fmla="*/ 84480 h 165304"/>
              <a:gd name="connsiteX8" fmla="*/ 2957222 w 3016875"/>
              <a:gd name="connsiteY8" fmla="*/ 159503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16875" h="165304">
                <a:moveTo>
                  <a:pt x="2957222" y="159503"/>
                </a:moveTo>
                <a:lnTo>
                  <a:pt x="71329" y="159503"/>
                </a:lnTo>
                <a:cubicBezTo>
                  <a:pt x="36973" y="159503"/>
                  <a:pt x="9059" y="125171"/>
                  <a:pt x="9059" y="84480"/>
                </a:cubicBezTo>
                <a:lnTo>
                  <a:pt x="9059" y="84480"/>
                </a:lnTo>
                <a:cubicBezTo>
                  <a:pt x="9059" y="43790"/>
                  <a:pt x="36973" y="10729"/>
                  <a:pt x="71329" y="10729"/>
                </a:cubicBezTo>
                <a:lnTo>
                  <a:pt x="2956149" y="10729"/>
                </a:lnTo>
                <a:cubicBezTo>
                  <a:pt x="2990505" y="10729"/>
                  <a:pt x="3018419" y="43790"/>
                  <a:pt x="3018419" y="84480"/>
                </a:cubicBezTo>
                <a:lnTo>
                  <a:pt x="3018419" y="84480"/>
                </a:lnTo>
                <a:cubicBezTo>
                  <a:pt x="3019492" y="125171"/>
                  <a:pt x="2991578" y="159503"/>
                  <a:pt x="2957222" y="159503"/>
                </a:cubicBezTo>
                <a:close/>
              </a:path>
            </a:pathLst>
          </a:custGeom>
          <a:gradFill>
            <a:gsLst>
              <a:gs pos="0">
                <a:schemeClr val="accent1"/>
              </a:gs>
              <a:gs pos="100000">
                <a:schemeClr val="accent3"/>
              </a:gs>
            </a:gsLst>
            <a:lin ang="0" scaled="1"/>
          </a:gradFill>
          <a:ln w="10716" cap="flat">
            <a:noFill/>
            <a:prstDash val="solid"/>
            <a:miter/>
          </a:ln>
        </p:spPr>
        <p:txBody>
          <a:bodyPr rtlCol="0" anchor="ctr"/>
          <a:lstStyle/>
          <a:p>
            <a:endParaRPr lang="ru-RU" dirty="0"/>
          </a:p>
        </p:txBody>
      </p:sp>
    </p:spTree>
    <p:extLst>
      <p:ext uri="{BB962C8B-B14F-4D97-AF65-F5344CB8AC3E}">
        <p14:creationId xmlns:p14="http://schemas.microsoft.com/office/powerpoint/2010/main" val="3040955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2" name="Oval 51">
            <a:extLst>
              <a:ext uri="{FF2B5EF4-FFF2-40B4-BE49-F238E27FC236}">
                <a16:creationId xmlns:a16="http://schemas.microsoft.com/office/drawing/2014/main" id="{F21AF1E2-466C-487E-86AF-CA6FFFCA2720}"/>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53" name="Graphic 12">
            <a:extLst>
              <a:ext uri="{FF2B5EF4-FFF2-40B4-BE49-F238E27FC236}">
                <a16:creationId xmlns:a16="http://schemas.microsoft.com/office/drawing/2014/main" id="{531F1BC1-79BD-45BA-B27E-7A2C62A65EC9}"/>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11744" y="2134675"/>
            <a:ext cx="3403308" cy="676275"/>
          </a:xfrm>
        </p:spPr>
        <p:txBody>
          <a:bodyPr anchor="b">
            <a:normAutofit/>
          </a:bodyPr>
          <a:lstStyle>
            <a:lvl1pPr algn="l">
              <a:defRPr sz="4000"/>
            </a:lvl1pPr>
          </a:lstStyle>
          <a:p>
            <a:r>
              <a:rPr lang="en-US" dirty="0"/>
              <a:t>TABLE SLIDE</a:t>
            </a:r>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09405" y="3252275"/>
            <a:ext cx="3396171" cy="1846732"/>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sp>
        <p:nvSpPr>
          <p:cNvPr id="18" name="Table Placeholder 17">
            <a:extLst>
              <a:ext uri="{FF2B5EF4-FFF2-40B4-BE49-F238E27FC236}">
                <a16:creationId xmlns:a16="http://schemas.microsoft.com/office/drawing/2014/main" id="{3AF64257-E00C-4FE5-925B-A78911D1D2B9}"/>
              </a:ext>
            </a:extLst>
          </p:cNvPr>
          <p:cNvSpPr>
            <a:spLocks noGrp="1"/>
          </p:cNvSpPr>
          <p:nvPr>
            <p:ph type="tbl" sz="quarter" idx="17"/>
          </p:nvPr>
        </p:nvSpPr>
        <p:spPr>
          <a:xfrm>
            <a:off x="4724400" y="1493214"/>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table</a:t>
            </a:r>
            <a:endParaRPr lang="ru-RU" dirty="0"/>
          </a:p>
        </p:txBody>
      </p:sp>
      <p:grpSp>
        <p:nvGrpSpPr>
          <p:cNvPr id="45" name="Graphic 39">
            <a:extLst>
              <a:ext uri="{FF2B5EF4-FFF2-40B4-BE49-F238E27FC236}">
                <a16:creationId xmlns:a16="http://schemas.microsoft.com/office/drawing/2014/main" id="{2B29CFAD-7DFA-43C8-BC78-F666303C4A65}"/>
              </a:ext>
            </a:extLst>
          </p:cNvPr>
          <p:cNvGrpSpPr/>
          <p:nvPr userDrawn="1"/>
        </p:nvGrpSpPr>
        <p:grpSpPr>
          <a:xfrm flipH="1">
            <a:off x="-3477" y="0"/>
            <a:ext cx="2188800" cy="1933794"/>
            <a:chOff x="10003200" y="0"/>
            <a:chExt cx="2188800" cy="1933794"/>
          </a:xfrm>
        </p:grpSpPr>
        <p:sp>
          <p:nvSpPr>
            <p:cNvPr id="46" name="Freeform: Shape 45">
              <a:extLst>
                <a:ext uri="{FF2B5EF4-FFF2-40B4-BE49-F238E27FC236}">
                  <a16:creationId xmlns:a16="http://schemas.microsoft.com/office/drawing/2014/main" id="{7709766F-07C2-47E0-94AE-482595B63D17}"/>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29F02ED7-2803-4FC7-8D17-DB9AF81B2257}"/>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8" name="Freeform: Shape 47">
              <a:extLst>
                <a:ext uri="{FF2B5EF4-FFF2-40B4-BE49-F238E27FC236}">
                  <a16:creationId xmlns:a16="http://schemas.microsoft.com/office/drawing/2014/main" id="{6715C276-3245-4E87-976F-10DC35AF0E89}"/>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9" name="Freeform: Shape 48">
              <a:extLst>
                <a:ext uri="{FF2B5EF4-FFF2-40B4-BE49-F238E27FC236}">
                  <a16:creationId xmlns:a16="http://schemas.microsoft.com/office/drawing/2014/main" id="{4D4F9402-D548-4465-B31D-5C89E49D8F2D}"/>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50" name="Freeform: Shape 49">
              <a:extLst>
                <a:ext uri="{FF2B5EF4-FFF2-40B4-BE49-F238E27FC236}">
                  <a16:creationId xmlns:a16="http://schemas.microsoft.com/office/drawing/2014/main" id="{64C16800-96DF-4B5C-B15B-EB27E1475EB3}"/>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51" name="Freeform: Shape 50">
              <a:extLst>
                <a:ext uri="{FF2B5EF4-FFF2-40B4-BE49-F238E27FC236}">
                  <a16:creationId xmlns:a16="http://schemas.microsoft.com/office/drawing/2014/main" id="{AE9DBF7F-0A02-4C85-A28D-3C88C66B3486}"/>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3" name="Graphic 54">
            <a:extLst>
              <a:ext uri="{FF2B5EF4-FFF2-40B4-BE49-F238E27FC236}">
                <a16:creationId xmlns:a16="http://schemas.microsoft.com/office/drawing/2014/main" id="{A1820133-6B1B-4297-8A79-2E89B2C7199B}"/>
              </a:ext>
            </a:extLst>
          </p:cNvPr>
          <p:cNvSpPr/>
          <p:nvPr/>
        </p:nvSpPr>
        <p:spPr>
          <a:xfrm>
            <a:off x="895660" y="2912161"/>
            <a:ext cx="2781900" cy="165305"/>
          </a:xfrm>
          <a:custGeom>
            <a:avLst/>
            <a:gdLst>
              <a:gd name="connsiteX0" fmla="*/ 2726257 w 2781900"/>
              <a:gd name="connsiteY0" fmla="*/ 158686 h 165304"/>
              <a:gd name="connsiteX1" fmla="*/ 65137 w 2781900"/>
              <a:gd name="connsiteY1" fmla="*/ 158686 h 165304"/>
              <a:gd name="connsiteX2" fmla="*/ 7717 w 2781900"/>
              <a:gd name="connsiteY2" fmla="*/ 83663 h 165304"/>
              <a:gd name="connsiteX3" fmla="*/ 7717 w 2781900"/>
              <a:gd name="connsiteY3" fmla="*/ 83663 h 165304"/>
              <a:gd name="connsiteX4" fmla="*/ 65137 w 2781900"/>
              <a:gd name="connsiteY4" fmla="*/ 9911 h 165304"/>
              <a:gd name="connsiteX5" fmla="*/ 2725267 w 2781900"/>
              <a:gd name="connsiteY5" fmla="*/ 9911 h 165304"/>
              <a:gd name="connsiteX6" fmla="*/ 2782687 w 2781900"/>
              <a:gd name="connsiteY6" fmla="*/ 83663 h 165304"/>
              <a:gd name="connsiteX7" fmla="*/ 2782687 w 2781900"/>
              <a:gd name="connsiteY7" fmla="*/ 83663 h 165304"/>
              <a:gd name="connsiteX8" fmla="*/ 2726257 w 2781900"/>
              <a:gd name="connsiteY8" fmla="*/ 158686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81900" h="165304">
                <a:moveTo>
                  <a:pt x="2726257" y="158686"/>
                </a:moveTo>
                <a:lnTo>
                  <a:pt x="65137" y="158686"/>
                </a:lnTo>
                <a:cubicBezTo>
                  <a:pt x="33457" y="158686"/>
                  <a:pt x="7717" y="124353"/>
                  <a:pt x="7717" y="83663"/>
                </a:cubicBezTo>
                <a:lnTo>
                  <a:pt x="7717" y="83663"/>
                </a:lnTo>
                <a:cubicBezTo>
                  <a:pt x="7717" y="42972"/>
                  <a:pt x="33457" y="9911"/>
                  <a:pt x="65137" y="9911"/>
                </a:cubicBezTo>
                <a:lnTo>
                  <a:pt x="2725267" y="9911"/>
                </a:lnTo>
                <a:cubicBezTo>
                  <a:pt x="2756947" y="9911"/>
                  <a:pt x="2782687" y="42972"/>
                  <a:pt x="2782687" y="83663"/>
                </a:cubicBezTo>
                <a:lnTo>
                  <a:pt x="2782687" y="83663"/>
                </a:lnTo>
                <a:cubicBezTo>
                  <a:pt x="2783677" y="124353"/>
                  <a:pt x="2757937" y="158686"/>
                  <a:pt x="2726257" y="158686"/>
                </a:cubicBezTo>
                <a:close/>
              </a:path>
            </a:pathLst>
          </a:custGeom>
          <a:gradFill>
            <a:gsLst>
              <a:gs pos="0">
                <a:schemeClr val="accent1"/>
              </a:gs>
              <a:gs pos="100000">
                <a:schemeClr val="accent3"/>
              </a:gs>
            </a:gsLst>
            <a:lin ang="0" scaled="1"/>
          </a:gradFill>
          <a:ln w="9899" cap="flat">
            <a:noFill/>
            <a:prstDash val="solid"/>
            <a:miter/>
          </a:ln>
        </p:spPr>
        <p:txBody>
          <a:bodyPr rtlCol="0" anchor="ctr"/>
          <a:lstStyle/>
          <a:p>
            <a:endParaRPr lang="ru-RU" dirty="0"/>
          </a:p>
        </p:txBody>
      </p:sp>
    </p:spTree>
    <p:extLst>
      <p:ext uri="{BB962C8B-B14F-4D97-AF65-F5344CB8AC3E}">
        <p14:creationId xmlns:p14="http://schemas.microsoft.com/office/powerpoint/2010/main" val="1336220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a:t>Click to 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310698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2473244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ru-RU" dirty="0"/>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dirty="0"/>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4724400" y="5816818"/>
            <a:ext cx="2743200" cy="365125"/>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ru-RU" dirty="0"/>
              <a:t>MM.DD.20XX</a:t>
            </a:r>
          </a:p>
        </p:txBody>
      </p:sp>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10804358" y="5816819"/>
            <a:ext cx="549442" cy="365125"/>
          </a:xfrm>
          <a:prstGeom prst="rect">
            <a:avLst/>
          </a:prstGeom>
        </p:spPr>
        <p:txBody>
          <a:bodyPr vert="horz" lIns="91440" tIns="45720" rIns="91440" bIns="45720" rtlCol="0" anchor="ctr"/>
          <a:lstStyle>
            <a:lvl1pPr algn="ctr">
              <a:defRPr sz="1000">
                <a:solidFill>
                  <a:schemeClr val="bg1"/>
                </a:solidFill>
              </a:defRPr>
            </a:lvl1pPr>
          </a:lstStyle>
          <a:p>
            <a:fld id="{D495E168-DA5E-4888-8D8A-92B118324C14}" type="slidenum">
              <a:rPr lang="ru-RU" smtClean="0"/>
              <a:pPr/>
              <a:t>‹#›</a:t>
            </a:fld>
            <a:endParaRPr lang="ru-RU" dirty="0"/>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12290" y="5816819"/>
            <a:ext cx="3398763" cy="365125"/>
          </a:xfrm>
          <a:prstGeom prst="rect">
            <a:avLst/>
          </a:prstGeom>
        </p:spPr>
        <p:txBody>
          <a:bodyPr vert="horz" lIns="91440" tIns="45720" rIns="91440" bIns="45720" rtlCol="0" anchor="ctr"/>
          <a:lstStyle>
            <a:lvl1pPr algn="l">
              <a:defRPr sz="1000">
                <a:solidFill>
                  <a:schemeClr val="accent1"/>
                </a:solidFill>
              </a:defRPr>
            </a:lvl1pPr>
          </a:lstStyle>
          <a:p>
            <a:r>
              <a:rPr lang="en-US" dirty="0"/>
              <a:t>ADD A FOOTER</a:t>
            </a:r>
            <a:endParaRPr lang="ru-RU" dirty="0"/>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49" r:id="rId2"/>
    <p:sldLayoutId id="2147483650" r:id="rId3"/>
    <p:sldLayoutId id="2147483660" r:id="rId4"/>
    <p:sldLayoutId id="2147483651" r:id="rId5"/>
    <p:sldLayoutId id="2147483661" r:id="rId6"/>
    <p:sldLayoutId id="2147483662" r:id="rId7"/>
    <p:sldLayoutId id="2147483652" r:id="rId8"/>
    <p:sldLayoutId id="2147483663" r:id="rId9"/>
    <p:sldLayoutId id="2147483665" r:id="rId10"/>
    <p:sldLayoutId id="2147483667" r:id="rId11"/>
    <p:sldLayoutId id="2147483668" r:id="rId12"/>
    <p:sldLayoutId id="2147483669" r:id="rId13"/>
    <p:sldLayoutId id="2147483670" r:id="rId14"/>
    <p:sldLayoutId id="2147483671" r:id="rId15"/>
    <p:sldLayoutId id="2147483673" r:id="rId16"/>
    <p:sldLayoutId id="2147483674" r:id="rId17"/>
    <p:sldLayoutId id="2147483664" r:id="rId18"/>
    <p:sldLayoutId id="2147483672" r:id="rId19"/>
  </p:sldLayoutIdLst>
  <p:hf hdr="0" dt="0"/>
  <p:txStyles>
    <p:titleStyle>
      <a:lvl1pPr algn="l" defTabSz="914400" rtl="0" eaLnBrk="1" latinLnBrk="0" hangingPunct="1">
        <a:lnSpc>
          <a:spcPct val="90000"/>
        </a:lnSpc>
        <a:spcBef>
          <a:spcPct val="0"/>
        </a:spcBef>
        <a:buNone/>
        <a:defRPr sz="4000" b="1" kern="1200">
          <a:gradFill>
            <a:gsLst>
              <a:gs pos="0">
                <a:schemeClr val="accent1"/>
              </a:gs>
              <a:gs pos="100000">
                <a:schemeClr val="accent3"/>
              </a:gs>
            </a:gsLst>
            <a:lin ang="0" scaled="1"/>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19.xml"/><Relationship Id="rId5" Type="http://schemas.openxmlformats.org/officeDocument/2006/relationships/image" Target="../media/image8.jpeg"/><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a:xfrm>
            <a:off x="110888" y="908427"/>
            <a:ext cx="4623037" cy="2668527"/>
          </a:xfrm>
        </p:spPr>
        <p:txBody>
          <a:bodyPr/>
          <a:lstStyle/>
          <a:p>
            <a:r>
              <a:rPr lang="en-US" dirty="0"/>
              <a:t>TITANIC PLATFORM</a:t>
            </a:r>
            <a:endParaRPr lang="ru-RU" dirty="0"/>
          </a:p>
        </p:txBody>
      </p:sp>
      <p:pic>
        <p:nvPicPr>
          <p:cNvPr id="12" name="Picture Placeholder 11" descr="Beautiful cliff sea town on sunset">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rotWithShape="1">
          <a:blip r:embed="rId2"/>
          <a:srcRect l="14573" r="421"/>
          <a:stretch/>
        </p:blipFill>
        <p:spPr>
          <a:xfrm>
            <a:off x="4614953" y="0"/>
            <a:ext cx="7585924" cy="5949573"/>
          </a:xfrm>
        </p:spPr>
      </p:pic>
    </p:spTree>
    <p:extLst>
      <p:ext uri="{BB962C8B-B14F-4D97-AF65-F5344CB8AC3E}">
        <p14:creationId xmlns:p14="http://schemas.microsoft.com/office/powerpoint/2010/main" val="1650012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cat lying on a book&#10;&#10;Description automatically generated">
            <a:extLst>
              <a:ext uri="{FF2B5EF4-FFF2-40B4-BE49-F238E27FC236}">
                <a16:creationId xmlns:a16="http://schemas.microsoft.com/office/drawing/2014/main" id="{7A78E845-986C-49CA-985A-258234EA0CF3}"/>
              </a:ext>
            </a:extLst>
          </p:cNvPr>
          <p:cNvPicPr>
            <a:picLocks noGrp="1" noChangeAspect="1"/>
          </p:cNvPicPr>
          <p:nvPr>
            <p:ph type="pic" sz="quarter" idx="17"/>
          </p:nvPr>
        </p:nvPicPr>
        <p:blipFill rotWithShape="1">
          <a:blip r:embed="rId2"/>
          <a:srcRect t="2687" r="1" b="42435"/>
          <a:stretch/>
        </p:blipFill>
        <p:spPr>
          <a:xfrm>
            <a:off x="20" y="1"/>
            <a:ext cx="12190640" cy="5569499"/>
          </a:xfrm>
          <a:noFill/>
        </p:spPr>
      </p:pic>
      <p:sp>
        <p:nvSpPr>
          <p:cNvPr id="22" name="Title 2">
            <a:extLst>
              <a:ext uri="{FF2B5EF4-FFF2-40B4-BE49-F238E27FC236}">
                <a16:creationId xmlns:a16="http://schemas.microsoft.com/office/drawing/2014/main" id="{E27D9259-61AF-3204-A634-BF2F843C388B}"/>
              </a:ext>
            </a:extLst>
          </p:cNvPr>
          <p:cNvSpPr>
            <a:spLocks noGrp="1"/>
          </p:cNvSpPr>
          <p:nvPr>
            <p:ph type="title"/>
          </p:nvPr>
        </p:nvSpPr>
        <p:spPr>
          <a:xfrm>
            <a:off x="3102373" y="2784750"/>
            <a:ext cx="5985933" cy="1221052"/>
          </a:xfrm>
        </p:spPr>
        <p:txBody>
          <a:bodyPr>
            <a:normAutofit/>
          </a:bodyPr>
          <a:lstStyle/>
          <a:p>
            <a:r>
              <a:rPr lang="en-US" sz="5400" dirty="0"/>
              <a:t>USER-STORY</a:t>
            </a:r>
          </a:p>
        </p:txBody>
      </p:sp>
      <p:sp>
        <p:nvSpPr>
          <p:cNvPr id="23" name="Footer Placeholder 3">
            <a:extLst>
              <a:ext uri="{FF2B5EF4-FFF2-40B4-BE49-F238E27FC236}">
                <a16:creationId xmlns:a16="http://schemas.microsoft.com/office/drawing/2014/main" id="{4597CB23-76FA-02B7-A5DC-81DFD2A656CB}"/>
              </a:ext>
            </a:extLst>
          </p:cNvPr>
          <p:cNvSpPr>
            <a:spLocks noGrp="1"/>
          </p:cNvSpPr>
          <p:nvPr>
            <p:ph type="ftr" sz="quarter" idx="11"/>
          </p:nvPr>
        </p:nvSpPr>
        <p:spPr>
          <a:xfrm>
            <a:off x="812290" y="5797769"/>
            <a:ext cx="2388110" cy="365125"/>
          </a:xfrm>
        </p:spPr>
        <p:txBody>
          <a:bodyPr/>
          <a:lstStyle/>
          <a:p>
            <a:pPr>
              <a:spcAft>
                <a:spcPts val="600"/>
              </a:spcAft>
            </a:pPr>
            <a:r>
              <a:rPr lang="en-US"/>
              <a:t>ADD A FOOTER</a:t>
            </a:r>
            <a:endParaRPr lang="ru-RU"/>
          </a:p>
        </p:txBody>
      </p:sp>
      <p:sp>
        <p:nvSpPr>
          <p:cNvPr id="24" name="Slide Number Placeholder 4">
            <a:extLst>
              <a:ext uri="{FF2B5EF4-FFF2-40B4-BE49-F238E27FC236}">
                <a16:creationId xmlns:a16="http://schemas.microsoft.com/office/drawing/2014/main" id="{2D2831DE-B767-A29A-3D62-2A9BFEDE76F7}"/>
              </a:ext>
            </a:extLst>
          </p:cNvPr>
          <p:cNvSpPr>
            <a:spLocks noGrp="1"/>
          </p:cNvSpPr>
          <p:nvPr>
            <p:ph type="sldNum" sz="quarter" idx="12"/>
          </p:nvPr>
        </p:nvSpPr>
        <p:spPr>
          <a:xfrm>
            <a:off x="10804358" y="5816819"/>
            <a:ext cx="549442" cy="365125"/>
          </a:xfrm>
        </p:spPr>
        <p:txBody>
          <a:bodyPr/>
          <a:lstStyle/>
          <a:p>
            <a:pPr>
              <a:spcAft>
                <a:spcPts val="600"/>
              </a:spcAft>
            </a:pPr>
            <a:fld id="{D495E168-DA5E-4888-8D8A-92B118324C14}" type="slidenum">
              <a:rPr lang="ru-RU" smtClean="0"/>
              <a:pPr>
                <a:spcAft>
                  <a:spcPts val="600"/>
                </a:spcAft>
              </a:pPr>
              <a:t>10</a:t>
            </a:fld>
            <a:endParaRPr lang="ru-RU"/>
          </a:p>
        </p:txBody>
      </p:sp>
    </p:spTree>
    <p:extLst>
      <p:ext uri="{BB962C8B-B14F-4D97-AF65-F5344CB8AC3E}">
        <p14:creationId xmlns:p14="http://schemas.microsoft.com/office/powerpoint/2010/main" val="3599885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ppt_x"/>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11</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12290" y="873126"/>
            <a:ext cx="6426200" cy="608541"/>
          </a:xfrm>
        </p:spPr>
        <p:txBody>
          <a:bodyPr>
            <a:normAutofit/>
          </a:bodyPr>
          <a:lstStyle/>
          <a:p>
            <a:r>
              <a:rPr lang="en-GB" sz="3200" dirty="0"/>
              <a:t>User Story 1: Predicting Survival</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5"/>
            <a:ext cx="8743382" cy="210043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user, I want to input my details (Pclass, Gender, Age, SibSp, Parch, Fare, Embarked) to the Titanic website to receive a prediction on whether I would have survived the Titanic disaster or not.</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3741787"/>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9" name="Text Placeholder 5">
            <a:extLst>
              <a:ext uri="{FF2B5EF4-FFF2-40B4-BE49-F238E27FC236}">
                <a16:creationId xmlns:a16="http://schemas.microsoft.com/office/drawing/2014/main" id="{8EE15C13-A229-035E-91B4-BA27995DAD87}"/>
              </a:ext>
            </a:extLst>
          </p:cNvPr>
          <p:cNvSpPr txBox="1">
            <a:spLocks/>
          </p:cNvSpPr>
          <p:nvPr/>
        </p:nvSpPr>
        <p:spPr>
          <a:xfrm>
            <a:off x="1751296" y="4178828"/>
            <a:ext cx="8832037" cy="48560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0" name="TextBox 9">
            <a:extLst>
              <a:ext uri="{FF2B5EF4-FFF2-40B4-BE49-F238E27FC236}">
                <a16:creationId xmlns:a16="http://schemas.microsoft.com/office/drawing/2014/main" id="{273B368C-52B5-D913-A738-2CF23E92D343}"/>
              </a:ext>
            </a:extLst>
          </p:cNvPr>
          <p:cNvSpPr txBox="1"/>
          <p:nvPr/>
        </p:nvSpPr>
        <p:spPr>
          <a:xfrm>
            <a:off x="1405466" y="4428559"/>
            <a:ext cx="8322734" cy="615553"/>
          </a:xfrm>
          <a:prstGeom prst="rect">
            <a:avLst/>
          </a:prstGeom>
          <a:noFill/>
        </p:spPr>
        <p:txBody>
          <a:bodyPr wrap="square" rtlCol="0">
            <a:spAutoFit/>
          </a:bodyPr>
          <a:lstStyle/>
          <a:p>
            <a:pPr marL="342900" indent="-342900">
              <a:buFont typeface="+mj-lt"/>
              <a:buAutoNum type="arabicPeriod"/>
            </a:pPr>
            <a:r>
              <a:rPr lang="en-GB" b="0" i="0" dirty="0">
                <a:effectLst/>
                <a:latin typeface="Söhne"/>
              </a:rPr>
              <a:t>The website should provide a clear and user-friendly form for input.</a:t>
            </a:r>
          </a:p>
          <a:p>
            <a:pPr marL="342900" indent="-342900">
              <a:buFont typeface="+mj-lt"/>
              <a:buAutoNum type="arabicPeriod"/>
            </a:pPr>
            <a:r>
              <a:rPr lang="en-GB" sz="1600" dirty="0"/>
              <a:t>The prediction result should be displayed in an easily understandable format</a:t>
            </a:r>
            <a:endParaRPr lang="en-US" sz="1600" dirty="0"/>
          </a:p>
        </p:txBody>
      </p:sp>
    </p:spTree>
    <p:extLst>
      <p:ext uri="{BB962C8B-B14F-4D97-AF65-F5344CB8AC3E}">
        <p14:creationId xmlns:p14="http://schemas.microsoft.com/office/powerpoint/2010/main" val="728127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0">
                                            <p:txEl>
                                              <p:pRg st="0" end="0"/>
                                            </p:txEl>
                                          </p:spTgt>
                                        </p:tgtEl>
                                        <p:attrNameLst>
                                          <p:attrName>style.visibility</p:attrName>
                                        </p:attrNameLst>
                                      </p:cBhvr>
                                      <p:to>
                                        <p:strVal val="visible"/>
                                      </p:to>
                                    </p:set>
                                    <p:animEffect transition="in" filter="wipe(down)">
                                      <p:cBhvr>
                                        <p:cTn id="24" dur="500"/>
                                        <p:tgtEl>
                                          <p:spTgt spid="1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0">
                                            <p:txEl>
                                              <p:pRg st="1" end="1"/>
                                            </p:txEl>
                                          </p:spTgt>
                                        </p:tgtEl>
                                        <p:attrNameLst>
                                          <p:attrName>style.visibility</p:attrName>
                                        </p:attrNameLst>
                                      </p:cBhvr>
                                      <p:to>
                                        <p:strVal val="visible"/>
                                      </p:to>
                                    </p:set>
                                    <p:animEffect transition="in" filter="wipe(down)">
                                      <p:cBhvr>
                                        <p:cTn id="29"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12</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12290" y="873126"/>
            <a:ext cx="6655310" cy="608541"/>
          </a:xfrm>
        </p:spPr>
        <p:txBody>
          <a:bodyPr>
            <a:noAutofit/>
          </a:bodyPr>
          <a:lstStyle/>
          <a:p>
            <a:r>
              <a:rPr lang="en-GB" sz="3200" dirty="0"/>
              <a:t>User Story 2: Website Navigation</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5"/>
            <a:ext cx="8743382" cy="13392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user, I want the website to have easy navigation to access different sections like "About," "Contact," and "Prediction Result.</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3466198"/>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9" name="Text Placeholder 5">
            <a:extLst>
              <a:ext uri="{FF2B5EF4-FFF2-40B4-BE49-F238E27FC236}">
                <a16:creationId xmlns:a16="http://schemas.microsoft.com/office/drawing/2014/main" id="{8EE15C13-A229-035E-91B4-BA27995DAD87}"/>
              </a:ext>
            </a:extLst>
          </p:cNvPr>
          <p:cNvSpPr txBox="1">
            <a:spLocks/>
          </p:cNvSpPr>
          <p:nvPr/>
        </p:nvSpPr>
        <p:spPr>
          <a:xfrm>
            <a:off x="1751296" y="4178828"/>
            <a:ext cx="8832037" cy="48560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0" name="TextBox 9">
            <a:extLst>
              <a:ext uri="{FF2B5EF4-FFF2-40B4-BE49-F238E27FC236}">
                <a16:creationId xmlns:a16="http://schemas.microsoft.com/office/drawing/2014/main" id="{273B368C-52B5-D913-A738-2CF23E92D343}"/>
              </a:ext>
            </a:extLst>
          </p:cNvPr>
          <p:cNvSpPr txBox="1"/>
          <p:nvPr/>
        </p:nvSpPr>
        <p:spPr>
          <a:xfrm>
            <a:off x="1396999" y="4197791"/>
            <a:ext cx="8322734" cy="646331"/>
          </a:xfrm>
          <a:prstGeom prst="rect">
            <a:avLst/>
          </a:prstGeom>
          <a:noFill/>
        </p:spPr>
        <p:txBody>
          <a:bodyPr wrap="square" rtlCol="0">
            <a:spAutoFit/>
          </a:bodyPr>
          <a:lstStyle/>
          <a:p>
            <a:pPr marL="342900" indent="-342900">
              <a:buFont typeface="+mj-lt"/>
              <a:buAutoNum type="arabicPeriod"/>
            </a:pPr>
            <a:r>
              <a:rPr lang="en-GB" b="0" i="0" dirty="0">
                <a:effectLst/>
                <a:latin typeface="Söhne"/>
              </a:rPr>
              <a:t>Clear navigation links.</a:t>
            </a:r>
          </a:p>
          <a:p>
            <a:pPr marL="342900" indent="-342900">
              <a:buFont typeface="+mj-lt"/>
              <a:buAutoNum type="arabicPeriod"/>
            </a:pPr>
            <a:r>
              <a:rPr lang="en-GB" b="0" i="0" dirty="0">
                <a:effectLst/>
                <a:latin typeface="Söhne"/>
              </a:rPr>
              <a:t>Responsive design for various devices.</a:t>
            </a:r>
            <a:endParaRPr lang="en-US" sz="1600" dirty="0"/>
          </a:p>
        </p:txBody>
      </p:sp>
    </p:spTree>
    <p:extLst>
      <p:ext uri="{BB962C8B-B14F-4D97-AF65-F5344CB8AC3E}">
        <p14:creationId xmlns:p14="http://schemas.microsoft.com/office/powerpoint/2010/main" val="1103071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13</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83218" y="825501"/>
            <a:ext cx="9921140" cy="608541"/>
          </a:xfrm>
        </p:spPr>
        <p:txBody>
          <a:bodyPr>
            <a:noAutofit/>
          </a:bodyPr>
          <a:lstStyle/>
          <a:p>
            <a:r>
              <a:rPr lang="en-GB" sz="3200" dirty="0"/>
              <a:t>User Story 3: </a:t>
            </a:r>
            <a:r>
              <a:rPr lang="en-US" dirty="0"/>
              <a:t>Survival Analytics Dashboard</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5"/>
            <a:ext cx="8918007" cy="199526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website user, I want to explore insightful analytics related to the survival outcomes of Titanic passengers through an intuitive dashboard. This will enable me to gain a deeper understanding of various factors influencing survival rates.</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4178828"/>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9" name="Text Placeholder 5">
            <a:extLst>
              <a:ext uri="{FF2B5EF4-FFF2-40B4-BE49-F238E27FC236}">
                <a16:creationId xmlns:a16="http://schemas.microsoft.com/office/drawing/2014/main" id="{8EE15C13-A229-035E-91B4-BA27995DAD87}"/>
              </a:ext>
            </a:extLst>
          </p:cNvPr>
          <p:cNvSpPr txBox="1">
            <a:spLocks/>
          </p:cNvSpPr>
          <p:nvPr/>
        </p:nvSpPr>
        <p:spPr>
          <a:xfrm>
            <a:off x="1751296" y="4178828"/>
            <a:ext cx="8832037" cy="48560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0" name="TextBox 9">
            <a:extLst>
              <a:ext uri="{FF2B5EF4-FFF2-40B4-BE49-F238E27FC236}">
                <a16:creationId xmlns:a16="http://schemas.microsoft.com/office/drawing/2014/main" id="{273B368C-52B5-D913-A738-2CF23E92D343}"/>
              </a:ext>
            </a:extLst>
          </p:cNvPr>
          <p:cNvSpPr txBox="1"/>
          <p:nvPr/>
        </p:nvSpPr>
        <p:spPr>
          <a:xfrm>
            <a:off x="1253389" y="4787369"/>
            <a:ext cx="4088832" cy="1138773"/>
          </a:xfrm>
          <a:prstGeom prst="rect">
            <a:avLst/>
          </a:prstGeom>
          <a:noFill/>
        </p:spPr>
        <p:txBody>
          <a:bodyPr wrap="square" rtlCol="0">
            <a:spAutoFit/>
          </a:bodyPr>
          <a:lstStyle/>
          <a:p>
            <a:pPr marL="342900" indent="-342900">
              <a:buFont typeface="+mj-lt"/>
              <a:buAutoNum type="arabicPeriod"/>
            </a:pPr>
            <a:r>
              <a:rPr lang="en-GB" dirty="0">
                <a:latin typeface="Söhne"/>
              </a:rPr>
              <a:t>Filtering Options</a:t>
            </a:r>
            <a:r>
              <a:rPr lang="en-GB" b="0" i="0" dirty="0">
                <a:effectLst/>
                <a:latin typeface="Söhne"/>
              </a:rPr>
              <a:t>.</a:t>
            </a:r>
          </a:p>
          <a:p>
            <a:pPr marL="342900" indent="-342900">
              <a:buFont typeface="+mj-lt"/>
              <a:buAutoNum type="arabicPeriod"/>
            </a:pPr>
            <a:r>
              <a:rPr lang="en-GB" dirty="0">
                <a:latin typeface="Söhne"/>
              </a:rPr>
              <a:t>Interactive Elements</a:t>
            </a:r>
            <a:r>
              <a:rPr lang="en-GB" b="0" i="0" dirty="0">
                <a:effectLst/>
                <a:latin typeface="Söhne"/>
              </a:rPr>
              <a:t>.</a:t>
            </a:r>
          </a:p>
          <a:p>
            <a:pPr marL="342900" indent="-342900">
              <a:buFont typeface="+mj-lt"/>
              <a:buAutoNum type="arabicPeriod"/>
            </a:pPr>
            <a:r>
              <a:rPr lang="en-US" sz="1600" dirty="0"/>
              <a:t>Responsive Design.</a:t>
            </a:r>
          </a:p>
          <a:p>
            <a:pPr marL="342900" indent="-342900">
              <a:buFont typeface="+mj-lt"/>
              <a:buAutoNum type="arabicPeriod"/>
            </a:pPr>
            <a:r>
              <a:rPr lang="en-US" sz="1600" dirty="0"/>
              <a:t>Performance</a:t>
            </a:r>
          </a:p>
        </p:txBody>
      </p:sp>
    </p:spTree>
    <p:extLst>
      <p:ext uri="{BB962C8B-B14F-4D97-AF65-F5344CB8AC3E}">
        <p14:creationId xmlns:p14="http://schemas.microsoft.com/office/powerpoint/2010/main" val="2889668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14</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83218" y="825501"/>
            <a:ext cx="9921140" cy="608541"/>
          </a:xfrm>
        </p:spPr>
        <p:txBody>
          <a:bodyPr>
            <a:noAutofit/>
          </a:bodyPr>
          <a:lstStyle/>
          <a:p>
            <a:r>
              <a:rPr lang="en-GB" sz="3200" dirty="0"/>
              <a:t>User Story 4: </a:t>
            </a:r>
            <a:r>
              <a:rPr lang="en-US" dirty="0"/>
              <a:t>About the Titanic</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6"/>
            <a:ext cx="10918257" cy="201576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user curious about the historical context of the Titanic, I want to access a comprehensive "About" section on the website. This section should provide detailed information about the Titanic, its history, construction, maiden voyage, and the events leading to its tragic sinking.</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4014898"/>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10" name="TextBox 9">
            <a:extLst>
              <a:ext uri="{FF2B5EF4-FFF2-40B4-BE49-F238E27FC236}">
                <a16:creationId xmlns:a16="http://schemas.microsoft.com/office/drawing/2014/main" id="{273B368C-52B5-D913-A738-2CF23E92D343}"/>
              </a:ext>
            </a:extLst>
          </p:cNvPr>
          <p:cNvSpPr txBox="1"/>
          <p:nvPr/>
        </p:nvSpPr>
        <p:spPr>
          <a:xfrm>
            <a:off x="1383481" y="4661758"/>
            <a:ext cx="4088832" cy="2123658"/>
          </a:xfrm>
          <a:prstGeom prst="rect">
            <a:avLst/>
          </a:prstGeom>
          <a:noFill/>
        </p:spPr>
        <p:txBody>
          <a:bodyPr wrap="square" rtlCol="0">
            <a:spAutoFit/>
          </a:bodyPr>
          <a:lstStyle/>
          <a:p>
            <a:pPr marL="342900" indent="-342900">
              <a:buFont typeface="+mj-lt"/>
              <a:buAutoNum type="arabicPeriod"/>
            </a:pPr>
            <a:r>
              <a:rPr lang="en-GB" dirty="0">
                <a:latin typeface="Söhne"/>
              </a:rPr>
              <a:t>Accessible Navigation:</a:t>
            </a:r>
          </a:p>
          <a:p>
            <a:pPr marL="342900" indent="-342900">
              <a:buFont typeface="+mj-lt"/>
              <a:buAutoNum type="arabicPeriod"/>
            </a:pPr>
            <a:r>
              <a:rPr lang="en-GB" dirty="0">
                <a:latin typeface="Söhne"/>
              </a:rPr>
              <a:t>Interactive Elements</a:t>
            </a:r>
            <a:r>
              <a:rPr lang="en-GB" b="0" i="0" dirty="0">
                <a:effectLst/>
                <a:latin typeface="Söhne"/>
              </a:rPr>
              <a:t>.</a:t>
            </a:r>
          </a:p>
          <a:p>
            <a:pPr marL="342900" indent="-342900">
              <a:buFont typeface="+mj-lt"/>
              <a:buAutoNum type="arabicPeriod"/>
            </a:pPr>
            <a:r>
              <a:rPr lang="en-US" sz="1600" dirty="0"/>
              <a:t>Engaging Content:.</a:t>
            </a:r>
          </a:p>
          <a:p>
            <a:pPr marL="342900" indent="-342900">
              <a:buFont typeface="+mj-lt"/>
              <a:buAutoNum type="arabicPeriod"/>
            </a:pPr>
            <a:r>
              <a:rPr lang="en-US" sz="1600" dirty="0"/>
              <a:t>Multimedia Elements</a:t>
            </a:r>
          </a:p>
          <a:p>
            <a:pPr marL="342900" indent="-342900">
              <a:buFont typeface="+mj-lt"/>
              <a:buAutoNum type="arabicPeriod"/>
            </a:pPr>
            <a:r>
              <a:rPr lang="en-US" sz="1600" dirty="0"/>
              <a:t>Passenger Stories</a:t>
            </a:r>
          </a:p>
          <a:p>
            <a:pPr marL="342900" indent="-342900">
              <a:buFont typeface="+mj-lt"/>
              <a:buAutoNum type="arabicPeriod"/>
            </a:pPr>
            <a:r>
              <a:rPr lang="en-US" sz="1600" dirty="0"/>
              <a:t>Citations and References</a:t>
            </a:r>
          </a:p>
          <a:p>
            <a:pPr marL="342900" indent="-342900">
              <a:buFont typeface="+mj-lt"/>
              <a:buAutoNum type="arabicPeriod"/>
            </a:pPr>
            <a:r>
              <a:rPr lang="en-US" sz="1600" dirty="0"/>
              <a:t>Responsive Design</a:t>
            </a:r>
          </a:p>
          <a:p>
            <a:pPr marL="342900" indent="-342900">
              <a:buFont typeface="+mj-lt"/>
              <a:buAutoNum type="arabicPeriod"/>
            </a:pPr>
            <a:endParaRPr lang="en-US" sz="1600" dirty="0"/>
          </a:p>
        </p:txBody>
      </p:sp>
    </p:spTree>
    <p:extLst>
      <p:ext uri="{BB962C8B-B14F-4D97-AF65-F5344CB8AC3E}">
        <p14:creationId xmlns:p14="http://schemas.microsoft.com/office/powerpoint/2010/main" val="1160701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1E77AED-432F-D509-C47A-3A99E6624C98}"/>
              </a:ext>
            </a:extLst>
          </p:cNvPr>
          <p:cNvSpPr>
            <a:spLocks noGrp="1"/>
          </p:cNvSpPr>
          <p:nvPr>
            <p:ph type="sldNum" sz="quarter" idx="12"/>
          </p:nvPr>
        </p:nvSpPr>
        <p:spPr/>
        <p:txBody>
          <a:bodyPr/>
          <a:lstStyle/>
          <a:p>
            <a:fld id="{D495E168-DA5E-4888-8D8A-92B118324C14}" type="slidenum">
              <a:rPr lang="ru-RU" smtClean="0"/>
              <a:t>15</a:t>
            </a:fld>
            <a:endParaRPr lang="ru-RU" dirty="0"/>
          </a:p>
        </p:txBody>
      </p:sp>
      <p:sp>
        <p:nvSpPr>
          <p:cNvPr id="4" name="Title 3">
            <a:extLst>
              <a:ext uri="{FF2B5EF4-FFF2-40B4-BE49-F238E27FC236}">
                <a16:creationId xmlns:a16="http://schemas.microsoft.com/office/drawing/2014/main" id="{4A3AAEB3-79EC-AC87-E2FF-56F697118B73}"/>
              </a:ext>
            </a:extLst>
          </p:cNvPr>
          <p:cNvSpPr>
            <a:spLocks noGrp="1"/>
          </p:cNvSpPr>
          <p:nvPr>
            <p:ph type="title"/>
          </p:nvPr>
        </p:nvSpPr>
        <p:spPr>
          <a:xfrm>
            <a:off x="883218" y="825501"/>
            <a:ext cx="9921140" cy="608541"/>
          </a:xfrm>
        </p:spPr>
        <p:txBody>
          <a:bodyPr>
            <a:noAutofit/>
          </a:bodyPr>
          <a:lstStyle/>
          <a:p>
            <a:r>
              <a:rPr lang="en-GB" sz="3200" dirty="0"/>
              <a:t>User Story 5: </a:t>
            </a:r>
            <a:r>
              <a:rPr lang="en-US" dirty="0"/>
              <a:t>Contact Titanic Website</a:t>
            </a:r>
            <a:endParaRPr lang="en-US" sz="3200" dirty="0"/>
          </a:p>
        </p:txBody>
      </p:sp>
      <p:sp>
        <p:nvSpPr>
          <p:cNvPr id="5" name="Text Placeholder 2">
            <a:extLst>
              <a:ext uri="{FF2B5EF4-FFF2-40B4-BE49-F238E27FC236}">
                <a16:creationId xmlns:a16="http://schemas.microsoft.com/office/drawing/2014/main" id="{C269B82A-DA7C-8D36-3572-2217B12B7B49}"/>
              </a:ext>
            </a:extLst>
          </p:cNvPr>
          <p:cNvSpPr txBox="1">
            <a:spLocks/>
          </p:cNvSpPr>
          <p:nvPr/>
        </p:nvSpPr>
        <p:spPr>
          <a:xfrm>
            <a:off x="883218" y="2022836"/>
            <a:ext cx="11308782" cy="220626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solidFill>
                  <a:schemeClr val="accent3"/>
                </a:solidFill>
              </a:rPr>
              <a:t>As a user of the Titanic website, I want the ability to contact the support team for inquiries, assistance, or to report issues. This will provide a direct communication channel, ensuring a seamless and responsive experience for users.</a:t>
            </a:r>
            <a:endParaRPr lang="ru-RU" dirty="0">
              <a:solidFill>
                <a:schemeClr val="accent3"/>
              </a:solidFill>
            </a:endParaRPr>
          </a:p>
        </p:txBody>
      </p:sp>
      <p:sp>
        <p:nvSpPr>
          <p:cNvPr id="8" name="Text Placeholder 2">
            <a:extLst>
              <a:ext uri="{FF2B5EF4-FFF2-40B4-BE49-F238E27FC236}">
                <a16:creationId xmlns:a16="http://schemas.microsoft.com/office/drawing/2014/main" id="{901CF8DA-4A3F-7B3B-26EA-29BC147CEBEB}"/>
              </a:ext>
            </a:extLst>
          </p:cNvPr>
          <p:cNvSpPr txBox="1">
            <a:spLocks/>
          </p:cNvSpPr>
          <p:nvPr/>
        </p:nvSpPr>
        <p:spPr>
          <a:xfrm>
            <a:off x="883218" y="3822600"/>
            <a:ext cx="3621048" cy="60854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accent3"/>
                </a:solidFill>
              </a:rPr>
              <a:t>Acceptance Criteria:</a:t>
            </a:r>
            <a:endParaRPr lang="ru-RU" dirty="0">
              <a:solidFill>
                <a:schemeClr val="accent3"/>
              </a:solidFill>
            </a:endParaRPr>
          </a:p>
        </p:txBody>
      </p:sp>
      <p:sp>
        <p:nvSpPr>
          <p:cNvPr id="10" name="TextBox 9">
            <a:extLst>
              <a:ext uri="{FF2B5EF4-FFF2-40B4-BE49-F238E27FC236}">
                <a16:creationId xmlns:a16="http://schemas.microsoft.com/office/drawing/2014/main" id="{273B368C-52B5-D913-A738-2CF23E92D343}"/>
              </a:ext>
            </a:extLst>
          </p:cNvPr>
          <p:cNvSpPr txBox="1"/>
          <p:nvPr/>
        </p:nvSpPr>
        <p:spPr>
          <a:xfrm>
            <a:off x="1297755" y="4431141"/>
            <a:ext cx="6255569" cy="646331"/>
          </a:xfrm>
          <a:prstGeom prst="rect">
            <a:avLst/>
          </a:prstGeom>
          <a:noFill/>
        </p:spPr>
        <p:txBody>
          <a:bodyPr wrap="square" rtlCol="0">
            <a:spAutoFit/>
          </a:bodyPr>
          <a:lstStyle/>
          <a:p>
            <a:pPr marL="342900" indent="-342900">
              <a:buFont typeface="+mj-lt"/>
              <a:buAutoNum type="arabicPeriod"/>
            </a:pPr>
            <a:r>
              <a:rPr lang="en-GB" dirty="0">
                <a:latin typeface="Söhne"/>
              </a:rPr>
              <a:t>Accessible Contact Section.</a:t>
            </a:r>
          </a:p>
          <a:p>
            <a:pPr marL="342900" indent="-342900">
              <a:buFont typeface="+mj-lt"/>
              <a:buAutoNum type="arabicPeriod"/>
            </a:pPr>
            <a:r>
              <a:rPr lang="en-GB" dirty="0">
                <a:latin typeface="Söhne"/>
              </a:rPr>
              <a:t>User-Friendly Contact Form</a:t>
            </a:r>
          </a:p>
        </p:txBody>
      </p:sp>
    </p:spTree>
    <p:extLst>
      <p:ext uri="{BB962C8B-B14F-4D97-AF65-F5344CB8AC3E}">
        <p14:creationId xmlns:p14="http://schemas.microsoft.com/office/powerpoint/2010/main" val="4243866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down)">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CF7201-7B64-E720-9E24-07971CABCFF1}"/>
              </a:ext>
            </a:extLst>
          </p:cNvPr>
          <p:cNvSpPr>
            <a:spLocks noGrp="1"/>
          </p:cNvSpPr>
          <p:nvPr>
            <p:ph type="sldNum" sz="quarter" idx="12"/>
          </p:nvPr>
        </p:nvSpPr>
        <p:spPr/>
        <p:txBody>
          <a:bodyPr/>
          <a:lstStyle/>
          <a:p>
            <a:fld id="{D495E168-DA5E-4888-8D8A-92B118324C14}" type="slidenum">
              <a:rPr lang="ru-RU" smtClean="0"/>
              <a:t>16</a:t>
            </a:fld>
            <a:endParaRPr lang="ru-RU" dirty="0"/>
          </a:p>
        </p:txBody>
      </p:sp>
      <p:pic>
        <p:nvPicPr>
          <p:cNvPr id="5" name="Picture 4">
            <a:extLst>
              <a:ext uri="{FF2B5EF4-FFF2-40B4-BE49-F238E27FC236}">
                <a16:creationId xmlns:a16="http://schemas.microsoft.com/office/drawing/2014/main" id="{B1455F6C-D9DB-0539-8D42-B458BD3B8FCF}"/>
              </a:ext>
            </a:extLst>
          </p:cNvPr>
          <p:cNvPicPr>
            <a:picLocks noChangeAspect="1"/>
          </p:cNvPicPr>
          <p:nvPr/>
        </p:nvPicPr>
        <p:blipFill>
          <a:blip r:embed="rId2"/>
          <a:srcRect/>
          <a:stretch/>
        </p:blipFill>
        <p:spPr>
          <a:xfrm>
            <a:off x="756920" y="1422606"/>
            <a:ext cx="10678160" cy="4571587"/>
          </a:xfrm>
          <a:prstGeom prst="rect">
            <a:avLst/>
          </a:prstGeom>
        </p:spPr>
      </p:pic>
    </p:spTree>
    <p:extLst>
      <p:ext uri="{BB962C8B-B14F-4D97-AF65-F5344CB8AC3E}">
        <p14:creationId xmlns:p14="http://schemas.microsoft.com/office/powerpoint/2010/main" val="2449992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8EEC4EA-1363-8EE3-D7CB-9907EE0BC9F8}"/>
              </a:ext>
            </a:extLst>
          </p:cNvPr>
          <p:cNvPicPr>
            <a:picLocks noChangeAspect="1"/>
          </p:cNvPicPr>
          <p:nvPr/>
        </p:nvPicPr>
        <p:blipFill>
          <a:blip r:embed="rId2"/>
          <a:srcRect t="9379" b="9379"/>
          <a:stretch/>
        </p:blipFill>
        <p:spPr>
          <a:xfrm>
            <a:off x="20" y="1"/>
            <a:ext cx="1219064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a:noFill/>
        </p:spPr>
      </p:pic>
      <p:sp>
        <p:nvSpPr>
          <p:cNvPr id="12" name="Title 2">
            <a:extLst>
              <a:ext uri="{FF2B5EF4-FFF2-40B4-BE49-F238E27FC236}">
                <a16:creationId xmlns:a16="http://schemas.microsoft.com/office/drawing/2014/main" id="{5B2E820C-8DAE-AAD8-8CB9-ECA2F72923CA}"/>
              </a:ext>
            </a:extLst>
          </p:cNvPr>
          <p:cNvSpPr>
            <a:spLocks noGrp="1"/>
          </p:cNvSpPr>
          <p:nvPr>
            <p:ph type="title"/>
          </p:nvPr>
        </p:nvSpPr>
        <p:spPr>
          <a:xfrm>
            <a:off x="838200" y="2784750"/>
            <a:ext cx="10515600" cy="782638"/>
          </a:xfrm>
        </p:spPr>
        <p:txBody>
          <a:bodyPr/>
          <a:lstStyle/>
          <a:p>
            <a:r>
              <a:rPr lang="en-US" sz="4800" dirty="0"/>
              <a:t>Diagrams</a:t>
            </a:r>
            <a:endParaRPr lang="en-US" dirty="0"/>
          </a:p>
        </p:txBody>
      </p:sp>
      <p:sp>
        <p:nvSpPr>
          <p:cNvPr id="4" name="Slide Number Placeholder 3">
            <a:extLst>
              <a:ext uri="{FF2B5EF4-FFF2-40B4-BE49-F238E27FC236}">
                <a16:creationId xmlns:a16="http://schemas.microsoft.com/office/drawing/2014/main" id="{80B4C24C-649B-227A-69C8-68AD98F82547}"/>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17</a:t>
            </a:fld>
            <a:endParaRPr lang="ru-RU"/>
          </a:p>
        </p:txBody>
      </p:sp>
    </p:spTree>
    <p:extLst>
      <p:ext uri="{BB962C8B-B14F-4D97-AF65-F5344CB8AC3E}">
        <p14:creationId xmlns:p14="http://schemas.microsoft.com/office/powerpoint/2010/main" val="3181702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8D3229E-D816-B30A-F119-A355313E4735}"/>
              </a:ext>
            </a:extLst>
          </p:cNvPr>
          <p:cNvSpPr>
            <a:spLocks noGrp="1"/>
          </p:cNvSpPr>
          <p:nvPr>
            <p:ph type="sldNum" sz="quarter" idx="12"/>
          </p:nvPr>
        </p:nvSpPr>
        <p:spPr/>
        <p:txBody>
          <a:bodyPr/>
          <a:lstStyle/>
          <a:p>
            <a:fld id="{D495E168-DA5E-4888-8D8A-92B118324C14}" type="slidenum">
              <a:rPr lang="ru-RU" smtClean="0"/>
              <a:t>18</a:t>
            </a:fld>
            <a:endParaRPr lang="ru-RU" dirty="0"/>
          </a:p>
        </p:txBody>
      </p:sp>
      <p:sp>
        <p:nvSpPr>
          <p:cNvPr id="4" name="Title 3">
            <a:extLst>
              <a:ext uri="{FF2B5EF4-FFF2-40B4-BE49-F238E27FC236}">
                <a16:creationId xmlns:a16="http://schemas.microsoft.com/office/drawing/2014/main" id="{E217A63B-3AFD-3DF3-F5D9-9B8350851F65}"/>
              </a:ext>
            </a:extLst>
          </p:cNvPr>
          <p:cNvSpPr>
            <a:spLocks noGrp="1"/>
          </p:cNvSpPr>
          <p:nvPr>
            <p:ph type="title"/>
          </p:nvPr>
        </p:nvSpPr>
        <p:spPr/>
        <p:txBody>
          <a:bodyPr/>
          <a:lstStyle/>
          <a:p>
            <a:r>
              <a:rPr lang="en-US" dirty="0"/>
              <a:t>Context Diagram</a:t>
            </a:r>
          </a:p>
        </p:txBody>
      </p:sp>
      <p:pic>
        <p:nvPicPr>
          <p:cNvPr id="6" name="Picture 5" descr="A diagram of a diagram&#10;&#10;Description automatically generated">
            <a:extLst>
              <a:ext uri="{FF2B5EF4-FFF2-40B4-BE49-F238E27FC236}">
                <a16:creationId xmlns:a16="http://schemas.microsoft.com/office/drawing/2014/main" id="{C0AE8383-3B6B-EC7A-6A59-71EFAE753868}"/>
              </a:ext>
            </a:extLst>
          </p:cNvPr>
          <p:cNvPicPr>
            <a:picLocks noChangeAspect="1"/>
          </p:cNvPicPr>
          <p:nvPr/>
        </p:nvPicPr>
        <p:blipFill>
          <a:blip r:embed="rId2"/>
          <a:stretch>
            <a:fillRect/>
          </a:stretch>
        </p:blipFill>
        <p:spPr>
          <a:xfrm>
            <a:off x="1778000" y="2105025"/>
            <a:ext cx="8636000" cy="3429000"/>
          </a:xfrm>
          <a:prstGeom prst="rect">
            <a:avLst/>
          </a:prstGeom>
        </p:spPr>
      </p:pic>
    </p:spTree>
    <p:extLst>
      <p:ext uri="{BB962C8B-B14F-4D97-AF65-F5344CB8AC3E}">
        <p14:creationId xmlns:p14="http://schemas.microsoft.com/office/powerpoint/2010/main" val="816940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barn(inVertical)">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73A4185-AB20-8FAB-6DAA-BAC52D4DB713}"/>
              </a:ext>
            </a:extLst>
          </p:cNvPr>
          <p:cNvSpPr>
            <a:spLocks noGrp="1"/>
          </p:cNvSpPr>
          <p:nvPr>
            <p:ph type="sldNum" sz="quarter" idx="12"/>
          </p:nvPr>
        </p:nvSpPr>
        <p:spPr/>
        <p:txBody>
          <a:bodyPr/>
          <a:lstStyle/>
          <a:p>
            <a:fld id="{D495E168-DA5E-4888-8D8A-92B118324C14}" type="slidenum">
              <a:rPr lang="ru-RU" smtClean="0"/>
              <a:t>19</a:t>
            </a:fld>
            <a:endParaRPr lang="ru-RU" dirty="0"/>
          </a:p>
        </p:txBody>
      </p:sp>
      <p:sp>
        <p:nvSpPr>
          <p:cNvPr id="4" name="Title 3">
            <a:extLst>
              <a:ext uri="{FF2B5EF4-FFF2-40B4-BE49-F238E27FC236}">
                <a16:creationId xmlns:a16="http://schemas.microsoft.com/office/drawing/2014/main" id="{528C2C1D-02FC-D1CF-2056-1A1F17A03246}"/>
              </a:ext>
            </a:extLst>
          </p:cNvPr>
          <p:cNvSpPr>
            <a:spLocks noGrp="1"/>
          </p:cNvSpPr>
          <p:nvPr>
            <p:ph type="title"/>
          </p:nvPr>
        </p:nvSpPr>
        <p:spPr/>
        <p:txBody>
          <a:bodyPr/>
          <a:lstStyle/>
          <a:p>
            <a:r>
              <a:rPr lang="en-US" dirty="0"/>
              <a:t>DFD</a:t>
            </a:r>
          </a:p>
        </p:txBody>
      </p:sp>
      <p:pic>
        <p:nvPicPr>
          <p:cNvPr id="8" name="Picture 7">
            <a:extLst>
              <a:ext uri="{FF2B5EF4-FFF2-40B4-BE49-F238E27FC236}">
                <a16:creationId xmlns:a16="http://schemas.microsoft.com/office/drawing/2014/main" id="{574B44E3-557A-857E-91EA-DAB7664A556E}"/>
              </a:ext>
            </a:extLst>
          </p:cNvPr>
          <p:cNvPicPr>
            <a:picLocks noChangeAspect="1"/>
          </p:cNvPicPr>
          <p:nvPr/>
        </p:nvPicPr>
        <p:blipFill>
          <a:blip r:embed="rId2"/>
          <a:srcRect/>
          <a:stretch/>
        </p:blipFill>
        <p:spPr>
          <a:xfrm>
            <a:off x="1904728" y="1647825"/>
            <a:ext cx="8382543" cy="5210175"/>
          </a:xfrm>
          <a:prstGeom prst="rect">
            <a:avLst/>
          </a:prstGeom>
        </p:spPr>
      </p:pic>
    </p:spTree>
    <p:extLst>
      <p:ext uri="{BB962C8B-B14F-4D97-AF65-F5344CB8AC3E}">
        <p14:creationId xmlns:p14="http://schemas.microsoft.com/office/powerpoint/2010/main" val="3941401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barn(inVertical)">
                                      <p:cBhvr>
                                        <p:cTn id="1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group of people putting their hands together&#10;&#10;Description automatically generated">
            <a:extLst>
              <a:ext uri="{FF2B5EF4-FFF2-40B4-BE49-F238E27FC236}">
                <a16:creationId xmlns:a16="http://schemas.microsoft.com/office/drawing/2014/main" id="{B49374CF-4E3A-152C-313D-AD711E3BD175}"/>
              </a:ext>
            </a:extLst>
          </p:cNvPr>
          <p:cNvPicPr>
            <a:picLocks noGrp="1" noChangeAspect="1"/>
          </p:cNvPicPr>
          <p:nvPr>
            <p:ph type="pic" sz="quarter" idx="17"/>
          </p:nvPr>
        </p:nvPicPr>
        <p:blipFill rotWithShape="1">
          <a:blip r:embed="rId2"/>
          <a:srcRect t="21047" r="1" b="10509"/>
          <a:stretch/>
        </p:blipFill>
        <p:spPr>
          <a:xfrm>
            <a:off x="20" y="1"/>
            <a:ext cx="12190640" cy="5569499"/>
          </a:xfrm>
          <a:noFill/>
        </p:spPr>
      </p:pic>
      <p:sp>
        <p:nvSpPr>
          <p:cNvPr id="47" name="Title 2">
            <a:extLst>
              <a:ext uri="{FF2B5EF4-FFF2-40B4-BE49-F238E27FC236}">
                <a16:creationId xmlns:a16="http://schemas.microsoft.com/office/drawing/2014/main" id="{BFA067FA-0C73-EB6E-A5E3-D1A782E7A48C}"/>
              </a:ext>
            </a:extLst>
          </p:cNvPr>
          <p:cNvSpPr>
            <a:spLocks noGrp="1"/>
          </p:cNvSpPr>
          <p:nvPr>
            <p:ph type="title"/>
          </p:nvPr>
        </p:nvSpPr>
        <p:spPr>
          <a:xfrm>
            <a:off x="3015192" y="2332567"/>
            <a:ext cx="6383866" cy="2192866"/>
          </a:xfrm>
        </p:spPr>
        <p:txBody>
          <a:bodyPr>
            <a:normAutofit/>
          </a:bodyPr>
          <a:lstStyle/>
          <a:p>
            <a:r>
              <a:rPr lang="en-US" sz="4800" dirty="0"/>
              <a:t>TEAM MEMBERS</a:t>
            </a:r>
          </a:p>
        </p:txBody>
      </p:sp>
      <p:sp>
        <p:nvSpPr>
          <p:cNvPr id="15" name="Slide Number Placeholder 2">
            <a:extLst>
              <a:ext uri="{FF2B5EF4-FFF2-40B4-BE49-F238E27FC236}">
                <a16:creationId xmlns:a16="http://schemas.microsoft.com/office/drawing/2014/main" id="{67EFEED1-750C-15E4-993F-B26AE81AAD05}"/>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a:t>
            </a:fld>
            <a:endParaRPr lang="ru-RU"/>
          </a:p>
        </p:txBody>
      </p:sp>
    </p:spTree>
    <p:extLst>
      <p:ext uri="{BB962C8B-B14F-4D97-AF65-F5344CB8AC3E}">
        <p14:creationId xmlns:p14="http://schemas.microsoft.com/office/powerpoint/2010/main" val="4107472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1000"/>
                                        <p:tgtEl>
                                          <p:spTgt spid="47"/>
                                        </p:tgtEl>
                                      </p:cBhvr>
                                    </p:animEffect>
                                    <p:anim calcmode="lin" valueType="num">
                                      <p:cBhvr>
                                        <p:cTn id="8" dur="1000" fill="hold"/>
                                        <p:tgtEl>
                                          <p:spTgt spid="47"/>
                                        </p:tgtEl>
                                        <p:attrNameLst>
                                          <p:attrName>ppt_x</p:attrName>
                                        </p:attrNameLst>
                                      </p:cBhvr>
                                      <p:tavLst>
                                        <p:tav tm="0">
                                          <p:val>
                                            <p:strVal val="#ppt_x"/>
                                          </p:val>
                                        </p:tav>
                                        <p:tav tm="100000">
                                          <p:val>
                                            <p:strVal val="#ppt_x"/>
                                          </p:val>
                                        </p:tav>
                                      </p:tavLst>
                                    </p:anim>
                                    <p:anim calcmode="lin" valueType="num">
                                      <p:cBhvr>
                                        <p:cTn id="9"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DDF97C5-EF32-FDAF-3B87-7F84662ACD36}"/>
              </a:ext>
            </a:extLst>
          </p:cNvPr>
          <p:cNvSpPr>
            <a:spLocks noGrp="1"/>
          </p:cNvSpPr>
          <p:nvPr>
            <p:ph type="sldNum" sz="quarter" idx="12"/>
          </p:nvPr>
        </p:nvSpPr>
        <p:spPr/>
        <p:txBody>
          <a:bodyPr/>
          <a:lstStyle/>
          <a:p>
            <a:fld id="{D495E168-DA5E-4888-8D8A-92B118324C14}" type="slidenum">
              <a:rPr lang="ru-RU" smtClean="0"/>
              <a:t>20</a:t>
            </a:fld>
            <a:endParaRPr lang="ru-RU" dirty="0"/>
          </a:p>
        </p:txBody>
      </p:sp>
      <p:sp>
        <p:nvSpPr>
          <p:cNvPr id="4" name="Title 3">
            <a:extLst>
              <a:ext uri="{FF2B5EF4-FFF2-40B4-BE49-F238E27FC236}">
                <a16:creationId xmlns:a16="http://schemas.microsoft.com/office/drawing/2014/main" id="{A84D32AF-FD67-B49A-A4E3-96836EE66E8F}"/>
              </a:ext>
            </a:extLst>
          </p:cNvPr>
          <p:cNvSpPr>
            <a:spLocks noGrp="1"/>
          </p:cNvSpPr>
          <p:nvPr>
            <p:ph type="title"/>
          </p:nvPr>
        </p:nvSpPr>
        <p:spPr/>
        <p:txBody>
          <a:bodyPr/>
          <a:lstStyle/>
          <a:p>
            <a:r>
              <a:rPr lang="en-US" dirty="0"/>
              <a:t>Use Case Diagram</a:t>
            </a:r>
          </a:p>
        </p:txBody>
      </p:sp>
      <p:pic>
        <p:nvPicPr>
          <p:cNvPr id="10" name="Picture 9">
            <a:extLst>
              <a:ext uri="{FF2B5EF4-FFF2-40B4-BE49-F238E27FC236}">
                <a16:creationId xmlns:a16="http://schemas.microsoft.com/office/drawing/2014/main" id="{905AD027-1194-1D17-E90B-47D67920E5E8}"/>
              </a:ext>
            </a:extLst>
          </p:cNvPr>
          <p:cNvPicPr>
            <a:picLocks noChangeAspect="1"/>
          </p:cNvPicPr>
          <p:nvPr/>
        </p:nvPicPr>
        <p:blipFill>
          <a:blip r:embed="rId2"/>
          <a:srcRect/>
          <a:stretch/>
        </p:blipFill>
        <p:spPr>
          <a:xfrm>
            <a:off x="2543175" y="1762125"/>
            <a:ext cx="7345543" cy="4908550"/>
          </a:xfrm>
          <a:prstGeom prst="rect">
            <a:avLst/>
          </a:prstGeom>
        </p:spPr>
      </p:pic>
    </p:spTree>
    <p:extLst>
      <p:ext uri="{BB962C8B-B14F-4D97-AF65-F5344CB8AC3E}">
        <p14:creationId xmlns:p14="http://schemas.microsoft.com/office/powerpoint/2010/main" val="3056390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barn(inVertical)">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D1EBC84-E644-02D7-1395-E917927851E1}"/>
              </a:ext>
            </a:extLst>
          </p:cNvPr>
          <p:cNvPicPr>
            <a:picLocks noChangeAspect="1"/>
          </p:cNvPicPr>
          <p:nvPr/>
        </p:nvPicPr>
        <p:blipFill rotWithShape="1">
          <a:blip r:embed="rId2"/>
          <a:srcRect t="18779" r="1" b="1"/>
          <a:stretch/>
        </p:blipFill>
        <p:spPr>
          <a:xfrm>
            <a:off x="20" y="1"/>
            <a:ext cx="1219064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a:noFill/>
        </p:spPr>
      </p:pic>
      <p:sp>
        <p:nvSpPr>
          <p:cNvPr id="19" name="Title 2">
            <a:extLst>
              <a:ext uri="{FF2B5EF4-FFF2-40B4-BE49-F238E27FC236}">
                <a16:creationId xmlns:a16="http://schemas.microsoft.com/office/drawing/2014/main" id="{DEEF47D7-2A79-8BD4-DDCA-45B7F6693C7D}"/>
              </a:ext>
            </a:extLst>
          </p:cNvPr>
          <p:cNvSpPr>
            <a:spLocks noGrp="1"/>
          </p:cNvSpPr>
          <p:nvPr>
            <p:ph type="title"/>
          </p:nvPr>
        </p:nvSpPr>
        <p:spPr>
          <a:xfrm>
            <a:off x="929640" y="2937623"/>
            <a:ext cx="10515600" cy="782638"/>
          </a:xfrm>
        </p:spPr>
        <p:txBody>
          <a:bodyPr anchor="ctr">
            <a:normAutofit/>
          </a:bodyPr>
          <a:lstStyle/>
          <a:p>
            <a:r>
              <a:rPr lang="en-US" dirty="0"/>
              <a:t>Project Management</a:t>
            </a:r>
          </a:p>
        </p:txBody>
      </p:sp>
      <p:sp>
        <p:nvSpPr>
          <p:cNvPr id="3" name="Slide Number Placeholder 2">
            <a:extLst>
              <a:ext uri="{FF2B5EF4-FFF2-40B4-BE49-F238E27FC236}">
                <a16:creationId xmlns:a16="http://schemas.microsoft.com/office/drawing/2014/main" id="{E12AE360-7DAA-2A21-C7C7-40A9D8EF2B6C}"/>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21</a:t>
            </a:fld>
            <a:endParaRPr lang="ru-RU"/>
          </a:p>
        </p:txBody>
      </p:sp>
    </p:spTree>
    <p:extLst>
      <p:ext uri="{BB962C8B-B14F-4D97-AF65-F5344CB8AC3E}">
        <p14:creationId xmlns:p14="http://schemas.microsoft.com/office/powerpoint/2010/main" val="19859219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73BFA8D-211C-CB48-2EA0-2C592B5AFC70}"/>
              </a:ext>
            </a:extLst>
          </p:cNvPr>
          <p:cNvSpPr>
            <a:spLocks noGrp="1"/>
          </p:cNvSpPr>
          <p:nvPr>
            <p:ph type="ftr" sz="quarter" idx="11"/>
          </p:nvPr>
        </p:nvSpPr>
        <p:spPr/>
        <p:txBody>
          <a:bodyPr/>
          <a:lstStyle/>
          <a:p>
            <a:r>
              <a:rPr lang="en-US"/>
              <a:t>ADD A FOOTER</a:t>
            </a:r>
            <a:endParaRPr lang="ru-RU" dirty="0"/>
          </a:p>
        </p:txBody>
      </p:sp>
      <p:sp>
        <p:nvSpPr>
          <p:cNvPr id="3" name="Slide Number Placeholder 2">
            <a:extLst>
              <a:ext uri="{FF2B5EF4-FFF2-40B4-BE49-F238E27FC236}">
                <a16:creationId xmlns:a16="http://schemas.microsoft.com/office/drawing/2014/main" id="{A6D31855-8671-8010-B418-338D59D3BEEE}"/>
              </a:ext>
            </a:extLst>
          </p:cNvPr>
          <p:cNvSpPr>
            <a:spLocks noGrp="1"/>
          </p:cNvSpPr>
          <p:nvPr>
            <p:ph type="sldNum" sz="quarter" idx="12"/>
          </p:nvPr>
        </p:nvSpPr>
        <p:spPr/>
        <p:txBody>
          <a:bodyPr/>
          <a:lstStyle/>
          <a:p>
            <a:fld id="{D495E168-DA5E-4888-8D8A-92B118324C14}" type="slidenum">
              <a:rPr lang="ru-RU" smtClean="0"/>
              <a:t>22</a:t>
            </a:fld>
            <a:endParaRPr lang="ru-RU" dirty="0"/>
          </a:p>
        </p:txBody>
      </p:sp>
      <p:pic>
        <p:nvPicPr>
          <p:cNvPr id="5" name="Picture 4" descr="A screenshot of a project&#10;&#10;Description automatically generated">
            <a:extLst>
              <a:ext uri="{FF2B5EF4-FFF2-40B4-BE49-F238E27FC236}">
                <a16:creationId xmlns:a16="http://schemas.microsoft.com/office/drawing/2014/main" id="{8E9FAD50-894A-E7C8-B3FB-4BB34C496DA8}"/>
              </a:ext>
            </a:extLst>
          </p:cNvPr>
          <p:cNvPicPr>
            <a:picLocks noChangeAspect="1"/>
          </p:cNvPicPr>
          <p:nvPr/>
        </p:nvPicPr>
        <p:blipFill>
          <a:blip r:embed="rId2"/>
          <a:stretch>
            <a:fillRect/>
          </a:stretch>
        </p:blipFill>
        <p:spPr>
          <a:xfrm>
            <a:off x="0" y="559019"/>
            <a:ext cx="12192000" cy="5238750"/>
          </a:xfrm>
          <a:prstGeom prst="rect">
            <a:avLst/>
          </a:prstGeom>
        </p:spPr>
      </p:pic>
    </p:spTree>
    <p:extLst>
      <p:ext uri="{BB962C8B-B14F-4D97-AF65-F5344CB8AC3E}">
        <p14:creationId xmlns:p14="http://schemas.microsoft.com/office/powerpoint/2010/main" val="8100380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15EE664-4823-3EA5-6AD9-3CEF4866EC6D}"/>
              </a:ext>
            </a:extLst>
          </p:cNvPr>
          <p:cNvSpPr>
            <a:spLocks noGrp="1"/>
          </p:cNvSpPr>
          <p:nvPr>
            <p:ph type="sldNum" sz="quarter" idx="12"/>
          </p:nvPr>
        </p:nvSpPr>
        <p:spPr/>
        <p:txBody>
          <a:bodyPr/>
          <a:lstStyle/>
          <a:p>
            <a:fld id="{D495E168-DA5E-4888-8D8A-92B118324C14}" type="slidenum">
              <a:rPr lang="ru-RU" smtClean="0"/>
              <a:t>23</a:t>
            </a:fld>
            <a:endParaRPr lang="ru-RU" dirty="0"/>
          </a:p>
        </p:txBody>
      </p:sp>
      <p:pic>
        <p:nvPicPr>
          <p:cNvPr id="5" name="Picture 4" descr="A screenshot of a computer&#10;&#10;Description automatically generated">
            <a:extLst>
              <a:ext uri="{FF2B5EF4-FFF2-40B4-BE49-F238E27FC236}">
                <a16:creationId xmlns:a16="http://schemas.microsoft.com/office/drawing/2014/main" id="{FF61E683-D360-91EE-446F-2976780E9675}"/>
              </a:ext>
            </a:extLst>
          </p:cNvPr>
          <p:cNvPicPr>
            <a:picLocks noChangeAspect="1"/>
          </p:cNvPicPr>
          <p:nvPr/>
        </p:nvPicPr>
        <p:blipFill>
          <a:blip r:embed="rId2"/>
          <a:stretch>
            <a:fillRect/>
          </a:stretch>
        </p:blipFill>
        <p:spPr>
          <a:xfrm>
            <a:off x="0" y="814387"/>
            <a:ext cx="12192000" cy="5229225"/>
          </a:xfrm>
          <a:prstGeom prst="rect">
            <a:avLst/>
          </a:prstGeom>
        </p:spPr>
      </p:pic>
    </p:spTree>
    <p:extLst>
      <p:ext uri="{BB962C8B-B14F-4D97-AF65-F5344CB8AC3E}">
        <p14:creationId xmlns:p14="http://schemas.microsoft.com/office/powerpoint/2010/main" val="41636404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Colorful cliff city near ocean shore">
            <a:extLst>
              <a:ext uri="{FF2B5EF4-FFF2-40B4-BE49-F238E27FC236}">
                <a16:creationId xmlns:a16="http://schemas.microsoft.com/office/drawing/2014/main" id="{74ED1216-A221-4C9B-B39B-71A3E4D9E409}"/>
              </a:ext>
            </a:extLst>
          </p:cNvPr>
          <p:cNvPicPr>
            <a:picLocks noGrp="1" noChangeAspect="1"/>
          </p:cNvPicPr>
          <p:nvPr>
            <p:ph type="pic" sz="quarter" idx="17"/>
          </p:nvPr>
        </p:nvPicPr>
        <p:blipFill rotWithShape="1">
          <a:blip r:embed="rId2"/>
          <a:srcRect t="13230" b="13230"/>
          <a:stretch/>
        </p:blipFill>
        <p:spPr/>
      </p:pic>
      <p:sp>
        <p:nvSpPr>
          <p:cNvPr id="2" name="Title 1">
            <a:extLst>
              <a:ext uri="{FF2B5EF4-FFF2-40B4-BE49-F238E27FC236}">
                <a16:creationId xmlns:a16="http://schemas.microsoft.com/office/drawing/2014/main" id="{7DDD1C66-8B88-4FDA-AFA7-4549E31005F8}"/>
              </a:ext>
            </a:extLst>
          </p:cNvPr>
          <p:cNvSpPr>
            <a:spLocks noGrp="1"/>
          </p:cNvSpPr>
          <p:nvPr>
            <p:ph type="title"/>
          </p:nvPr>
        </p:nvSpPr>
        <p:spPr>
          <a:xfrm>
            <a:off x="563479" y="2784750"/>
            <a:ext cx="10515600" cy="782638"/>
          </a:xfrm>
        </p:spPr>
        <p:txBody>
          <a:bodyPr>
            <a:normAutofit fontScale="90000"/>
          </a:bodyPr>
          <a:lstStyle/>
          <a:p>
            <a:r>
              <a:rPr lang="en-US" sz="5400" dirty="0"/>
              <a:t>THANK TOU</a:t>
            </a:r>
            <a:endParaRPr lang="ru-RU" sz="5400" dirty="0"/>
          </a:p>
        </p:txBody>
      </p:sp>
      <p:sp>
        <p:nvSpPr>
          <p:cNvPr id="4" name="Slide Number Placeholder 3">
            <a:extLst>
              <a:ext uri="{FF2B5EF4-FFF2-40B4-BE49-F238E27FC236}">
                <a16:creationId xmlns:a16="http://schemas.microsoft.com/office/drawing/2014/main" id="{CDDE29B3-D5FF-478A-848A-934E75A49FD3}"/>
              </a:ext>
            </a:extLst>
          </p:cNvPr>
          <p:cNvSpPr>
            <a:spLocks noGrp="1"/>
          </p:cNvSpPr>
          <p:nvPr>
            <p:ph type="sldNum" sz="quarter" idx="12"/>
          </p:nvPr>
        </p:nvSpPr>
        <p:spPr/>
        <p:txBody>
          <a:bodyPr/>
          <a:lstStyle/>
          <a:p>
            <a:fld id="{D495E168-DA5E-4888-8D8A-92B118324C14}" type="slidenum">
              <a:rPr lang="ru-RU" smtClean="0"/>
              <a:pPr/>
              <a:t>24</a:t>
            </a:fld>
            <a:endParaRPr lang="ru-RU" dirty="0"/>
          </a:p>
        </p:txBody>
      </p:sp>
    </p:spTree>
    <p:extLst>
      <p:ext uri="{BB962C8B-B14F-4D97-AF65-F5344CB8AC3E}">
        <p14:creationId xmlns:p14="http://schemas.microsoft.com/office/powerpoint/2010/main" val="1935360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8337576-DAE7-D25A-E779-AA78FB75BB8C}"/>
              </a:ext>
            </a:extLst>
          </p:cNvPr>
          <p:cNvSpPr>
            <a:spLocks noGrp="1"/>
          </p:cNvSpPr>
          <p:nvPr>
            <p:ph type="sldNum" sz="quarter" idx="12"/>
          </p:nvPr>
        </p:nvSpPr>
        <p:spPr/>
        <p:txBody>
          <a:bodyPr/>
          <a:lstStyle/>
          <a:p>
            <a:fld id="{D495E168-DA5E-4888-8D8A-92B118324C14}" type="slidenum">
              <a:rPr lang="ru-RU" smtClean="0"/>
              <a:t>3</a:t>
            </a:fld>
            <a:endParaRPr lang="ru-RU" dirty="0"/>
          </a:p>
        </p:txBody>
      </p:sp>
      <p:sp>
        <p:nvSpPr>
          <p:cNvPr id="11" name="Flowchart: Connector 10">
            <a:extLst>
              <a:ext uri="{FF2B5EF4-FFF2-40B4-BE49-F238E27FC236}">
                <a16:creationId xmlns:a16="http://schemas.microsoft.com/office/drawing/2014/main" id="{00950444-28C5-AE7D-644D-1B4993FD8240}"/>
              </a:ext>
            </a:extLst>
          </p:cNvPr>
          <p:cNvSpPr/>
          <p:nvPr/>
        </p:nvSpPr>
        <p:spPr>
          <a:xfrm>
            <a:off x="462197" y="1259716"/>
            <a:ext cx="2014306" cy="2145582"/>
          </a:xfrm>
          <a:prstGeom prst="flowChartConnector">
            <a:avLst/>
          </a:prstGeom>
          <a:blipFill dpi="0" rotWithShape="1">
            <a:blip r:embed="rId2">
              <a:extLst>
                <a:ext uri="{28A0092B-C50C-407E-A947-70E740481C1C}">
                  <a14:useLocalDpi xmlns:a14="http://schemas.microsoft.com/office/drawing/2010/main" val="0"/>
                </a:ext>
              </a:extLst>
            </a:blip>
            <a:srcRect/>
            <a:stretch>
              <a:fillRect/>
            </a:stretch>
          </a:blipFill>
          <a:ln w="12700" cap="flat">
            <a:noFill/>
            <a:prstDash val="solid"/>
            <a:miter/>
          </a:ln>
        </p:spPr>
        <p:txBody>
          <a:bodyPr rtlCol="0" anchor="ctr"/>
          <a:lstStyle/>
          <a:p>
            <a:pPr algn="l"/>
            <a:endParaRPr lang="en-US" dirty="0"/>
          </a:p>
        </p:txBody>
      </p:sp>
      <p:sp>
        <p:nvSpPr>
          <p:cNvPr id="17" name="Flowchart: Connector 16">
            <a:extLst>
              <a:ext uri="{FF2B5EF4-FFF2-40B4-BE49-F238E27FC236}">
                <a16:creationId xmlns:a16="http://schemas.microsoft.com/office/drawing/2014/main" id="{E4D87782-48BE-B2A5-6A83-FD2A8C961A70}"/>
              </a:ext>
            </a:extLst>
          </p:cNvPr>
          <p:cNvSpPr/>
          <p:nvPr/>
        </p:nvSpPr>
        <p:spPr>
          <a:xfrm>
            <a:off x="7463877" y="1283418"/>
            <a:ext cx="2014306" cy="2145582"/>
          </a:xfrm>
          <a:prstGeom prst="flowChartConnector">
            <a:avLst/>
          </a:prstGeom>
          <a:blipFill dpi="0" rotWithShape="1">
            <a:blip r:embed="rId3">
              <a:extLst>
                <a:ext uri="{28A0092B-C50C-407E-A947-70E740481C1C}">
                  <a14:useLocalDpi xmlns:a14="http://schemas.microsoft.com/office/drawing/2010/main" val="0"/>
                </a:ext>
              </a:extLst>
            </a:blip>
            <a:srcRect/>
            <a:stretch>
              <a:fillRect/>
            </a:stretch>
          </a:blipFill>
          <a:ln w="12700" cap="flat">
            <a:noFill/>
            <a:prstDash val="solid"/>
            <a:miter/>
          </a:ln>
        </p:spPr>
        <p:txBody>
          <a:bodyPr rtlCol="0" anchor="ctr"/>
          <a:lstStyle/>
          <a:p>
            <a:pPr algn="l"/>
            <a:endParaRPr lang="en-US" dirty="0"/>
          </a:p>
        </p:txBody>
      </p:sp>
      <p:sp>
        <p:nvSpPr>
          <p:cNvPr id="18" name="Flowchart: Connector 17">
            <a:extLst>
              <a:ext uri="{FF2B5EF4-FFF2-40B4-BE49-F238E27FC236}">
                <a16:creationId xmlns:a16="http://schemas.microsoft.com/office/drawing/2014/main" id="{4FC3512D-DF22-17D1-4B7D-428EFBC9B99C}"/>
              </a:ext>
            </a:extLst>
          </p:cNvPr>
          <p:cNvSpPr/>
          <p:nvPr/>
        </p:nvSpPr>
        <p:spPr>
          <a:xfrm>
            <a:off x="5164222" y="1259716"/>
            <a:ext cx="2014307" cy="2145582"/>
          </a:xfrm>
          <a:prstGeom prst="flowChartConnector">
            <a:avLst/>
          </a:prstGeom>
          <a:blipFill dpi="0" rotWithShape="1">
            <a:blip r:embed="rId4">
              <a:extLst>
                <a:ext uri="{28A0092B-C50C-407E-A947-70E740481C1C}">
                  <a14:useLocalDpi xmlns:a14="http://schemas.microsoft.com/office/drawing/2010/main" val="0"/>
                </a:ext>
              </a:extLst>
            </a:blip>
            <a:srcRect/>
            <a:stretch>
              <a:fillRect/>
            </a:stretch>
          </a:blipFill>
          <a:ln w="12700" cap="flat">
            <a:noFill/>
            <a:prstDash val="solid"/>
            <a:miter/>
          </a:ln>
        </p:spPr>
        <p:txBody>
          <a:bodyPr rtlCol="0" anchor="ctr"/>
          <a:lstStyle/>
          <a:p>
            <a:pPr algn="l"/>
            <a:endParaRPr lang="en-US" dirty="0"/>
          </a:p>
        </p:txBody>
      </p:sp>
      <p:sp>
        <p:nvSpPr>
          <p:cNvPr id="22" name="Rectangle 21">
            <a:extLst>
              <a:ext uri="{FF2B5EF4-FFF2-40B4-BE49-F238E27FC236}">
                <a16:creationId xmlns:a16="http://schemas.microsoft.com/office/drawing/2014/main" id="{C16A6739-A1BA-6207-2B13-C2F068276B04}"/>
              </a:ext>
            </a:extLst>
          </p:cNvPr>
          <p:cNvSpPr/>
          <p:nvPr/>
        </p:nvSpPr>
        <p:spPr>
          <a:xfrm>
            <a:off x="462197" y="3697175"/>
            <a:ext cx="2014306" cy="1200329"/>
          </a:xfrm>
          <a:prstGeom prst="rect">
            <a:avLst/>
          </a:prstGeom>
          <a:noFill/>
        </p:spPr>
        <p:txBody>
          <a:bodyPr wrap="square" lIns="91440" tIns="45720" rIns="91440" bIns="45720">
            <a:spAutoFit/>
          </a:bodyPr>
          <a:lstStyle/>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Ali Mohamed</a:t>
            </a:r>
          </a:p>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Machine learning Engineer</a:t>
            </a:r>
          </a:p>
          <a:p>
            <a:pPr algn="ctr"/>
            <a:r>
              <a:rPr lang="en-US" b="1" dirty="0">
                <a:ln w="0"/>
                <a:solidFill>
                  <a:schemeClr val="tx2">
                    <a:lumMod val="60000"/>
                    <a:lumOff val="40000"/>
                  </a:schemeClr>
                </a:solidFill>
                <a:effectLst>
                  <a:outerShdw blurRad="38100" dist="25400" dir="5400000" algn="ctr" rotWithShape="0">
                    <a:srgbClr val="6E747A">
                      <a:alpha val="43000"/>
                    </a:srgbClr>
                  </a:outerShdw>
                </a:effectLst>
              </a:rPr>
              <a:t>Leader</a:t>
            </a:r>
            <a:endParaRPr lang="en-US" b="1" cap="none" spc="0" dirty="0">
              <a:ln w="0"/>
              <a:solidFill>
                <a:schemeClr val="tx2">
                  <a:lumMod val="60000"/>
                  <a:lumOff val="40000"/>
                </a:schemeClr>
              </a:solidFill>
              <a:effectLst>
                <a:outerShdw blurRad="38100" dist="25400" dir="5400000" algn="ctr" rotWithShape="0">
                  <a:srgbClr val="6E747A">
                    <a:alpha val="43000"/>
                  </a:srgbClr>
                </a:outerShdw>
              </a:effectLst>
            </a:endParaRPr>
          </a:p>
        </p:txBody>
      </p:sp>
      <p:sp>
        <p:nvSpPr>
          <p:cNvPr id="25" name="Rectangle 24">
            <a:extLst>
              <a:ext uri="{FF2B5EF4-FFF2-40B4-BE49-F238E27FC236}">
                <a16:creationId xmlns:a16="http://schemas.microsoft.com/office/drawing/2014/main" id="{B431396C-F6B0-53B2-C442-E03E302CBD61}"/>
              </a:ext>
            </a:extLst>
          </p:cNvPr>
          <p:cNvSpPr/>
          <p:nvPr/>
        </p:nvSpPr>
        <p:spPr>
          <a:xfrm>
            <a:off x="9497635" y="3702665"/>
            <a:ext cx="2751532" cy="646331"/>
          </a:xfrm>
          <a:prstGeom prst="rect">
            <a:avLst/>
          </a:prstGeom>
          <a:noFill/>
        </p:spPr>
        <p:txBody>
          <a:bodyPr wrap="square" lIns="91440" tIns="45720" rIns="91440" bIns="45720">
            <a:spAutoFit/>
          </a:bodyPr>
          <a:lstStyle/>
          <a:p>
            <a:pPr algn="ctr"/>
            <a:r>
              <a:rPr lang="en-US" dirty="0">
                <a:ln w="0"/>
                <a:solidFill>
                  <a:schemeClr val="tx2">
                    <a:lumMod val="60000"/>
                    <a:lumOff val="40000"/>
                  </a:schemeClr>
                </a:solidFill>
                <a:effectLst>
                  <a:outerShdw blurRad="38100" dist="25400" dir="5400000" algn="ctr" rotWithShape="0">
                    <a:srgbClr val="6E747A">
                      <a:alpha val="43000"/>
                    </a:srgbClr>
                  </a:outerShdw>
                </a:effectLst>
              </a:rPr>
              <a:t>Abdelrahman Ramadan </a:t>
            </a: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Backend Developer</a:t>
            </a:r>
          </a:p>
        </p:txBody>
      </p:sp>
      <p:sp>
        <p:nvSpPr>
          <p:cNvPr id="26" name="Rectangle 25">
            <a:extLst>
              <a:ext uri="{FF2B5EF4-FFF2-40B4-BE49-F238E27FC236}">
                <a16:creationId xmlns:a16="http://schemas.microsoft.com/office/drawing/2014/main" id="{2115D957-F2AC-2BD5-3773-C3F6C8E39D00}"/>
              </a:ext>
            </a:extLst>
          </p:cNvPr>
          <p:cNvSpPr/>
          <p:nvPr/>
        </p:nvSpPr>
        <p:spPr>
          <a:xfrm>
            <a:off x="4943179" y="3643644"/>
            <a:ext cx="2231032" cy="646331"/>
          </a:xfrm>
          <a:prstGeom prst="rect">
            <a:avLst/>
          </a:prstGeom>
          <a:noFill/>
        </p:spPr>
        <p:txBody>
          <a:bodyPr wrap="square" lIns="91440" tIns="45720" rIns="91440" bIns="45720">
            <a:spAutoFit/>
          </a:bodyPr>
          <a:lstStyle/>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Mohamed Ahmed</a:t>
            </a:r>
          </a:p>
          <a:p>
            <a:pPr algn="ctr"/>
            <a:r>
              <a:rPr lang="en-US" dirty="0">
                <a:ln w="0"/>
                <a:solidFill>
                  <a:schemeClr val="tx2">
                    <a:lumMod val="60000"/>
                    <a:lumOff val="40000"/>
                  </a:schemeClr>
                </a:solidFill>
                <a:effectLst>
                  <a:outerShdw blurRad="38100" dist="25400" dir="5400000" algn="ctr" rotWithShape="0">
                    <a:srgbClr val="6E747A">
                      <a:alpha val="43000"/>
                    </a:srgbClr>
                  </a:outerShdw>
                </a:effectLst>
              </a:rPr>
              <a:t>Frontend Developer</a:t>
            </a:r>
            <a:endParaRPr lang="en-US" b="0" cap="none" spc="0" dirty="0">
              <a:ln w="0"/>
              <a:solidFill>
                <a:schemeClr val="tx2">
                  <a:lumMod val="60000"/>
                  <a:lumOff val="40000"/>
                </a:schemeClr>
              </a:solidFill>
              <a:effectLst>
                <a:outerShdw blurRad="38100" dist="25400" dir="5400000" algn="ctr" rotWithShape="0">
                  <a:srgbClr val="6E747A">
                    <a:alpha val="43000"/>
                  </a:srgbClr>
                </a:outerShdw>
              </a:effectLst>
            </a:endParaRPr>
          </a:p>
        </p:txBody>
      </p:sp>
      <p:sp>
        <p:nvSpPr>
          <p:cNvPr id="28" name="TextBox 27">
            <a:extLst>
              <a:ext uri="{FF2B5EF4-FFF2-40B4-BE49-F238E27FC236}">
                <a16:creationId xmlns:a16="http://schemas.microsoft.com/office/drawing/2014/main" id="{C852FE74-3667-C6A4-7692-73C5E3E2FE52}"/>
              </a:ext>
            </a:extLst>
          </p:cNvPr>
          <p:cNvSpPr txBox="1"/>
          <p:nvPr/>
        </p:nvSpPr>
        <p:spPr>
          <a:xfrm>
            <a:off x="2648333" y="3702664"/>
            <a:ext cx="2123016" cy="646331"/>
          </a:xfrm>
          <a:prstGeom prst="rect">
            <a:avLst/>
          </a:prstGeom>
          <a:noFill/>
        </p:spPr>
        <p:txBody>
          <a:bodyPr wrap="square">
            <a:spAutoFit/>
          </a:bodyPr>
          <a:lstStyle/>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Beltagy Mohamed</a:t>
            </a:r>
          </a:p>
          <a:p>
            <a:pPr algn="ctr"/>
            <a:r>
              <a:rPr lang="en-US" dirty="0">
                <a:ln w="0"/>
                <a:solidFill>
                  <a:schemeClr val="tx2">
                    <a:lumMod val="60000"/>
                    <a:lumOff val="40000"/>
                  </a:schemeClr>
                </a:solidFill>
                <a:effectLst>
                  <a:outerShdw blurRad="38100" dist="25400" dir="5400000" algn="ctr" rotWithShape="0">
                    <a:srgbClr val="6E747A">
                      <a:alpha val="43000"/>
                    </a:srgbClr>
                  </a:outerShdw>
                </a:effectLst>
              </a:rPr>
              <a:t>Data Analyst</a:t>
            </a:r>
            <a:endParaRPr lang="en-US" b="0" cap="none" spc="0" dirty="0">
              <a:ln w="0"/>
              <a:solidFill>
                <a:schemeClr val="tx2">
                  <a:lumMod val="60000"/>
                  <a:lumOff val="40000"/>
                </a:schemeClr>
              </a:solidFill>
              <a:effectLst>
                <a:outerShdw blurRad="38100" dist="25400" dir="5400000" algn="ctr" rotWithShape="0">
                  <a:srgbClr val="6E747A">
                    <a:alpha val="43000"/>
                  </a:srgbClr>
                </a:outerShdw>
              </a:effectLst>
            </a:endParaRPr>
          </a:p>
        </p:txBody>
      </p:sp>
      <p:sp>
        <p:nvSpPr>
          <p:cNvPr id="29" name="Flowchart: Connector 28">
            <a:extLst>
              <a:ext uri="{FF2B5EF4-FFF2-40B4-BE49-F238E27FC236}">
                <a16:creationId xmlns:a16="http://schemas.microsoft.com/office/drawing/2014/main" id="{C9CCFBC2-71CB-488A-2ED6-ED7D3BEBAB77}"/>
              </a:ext>
            </a:extLst>
          </p:cNvPr>
          <p:cNvSpPr/>
          <p:nvPr/>
        </p:nvSpPr>
        <p:spPr>
          <a:xfrm>
            <a:off x="9866248" y="1220276"/>
            <a:ext cx="2014306" cy="2145583"/>
          </a:xfrm>
          <a:prstGeom prst="flowChartConnector">
            <a:avLst/>
          </a:pr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pPr algn="l"/>
            <a:endParaRPr lang="en-US" dirty="0"/>
          </a:p>
        </p:txBody>
      </p:sp>
      <p:sp>
        <p:nvSpPr>
          <p:cNvPr id="31" name="Rectangle 30">
            <a:extLst>
              <a:ext uri="{FF2B5EF4-FFF2-40B4-BE49-F238E27FC236}">
                <a16:creationId xmlns:a16="http://schemas.microsoft.com/office/drawing/2014/main" id="{69D6B9BD-6CB0-3193-1D59-F4CC576DE080}"/>
              </a:ext>
            </a:extLst>
          </p:cNvPr>
          <p:cNvSpPr/>
          <p:nvPr/>
        </p:nvSpPr>
        <p:spPr>
          <a:xfrm>
            <a:off x="7346041" y="3697175"/>
            <a:ext cx="2231032" cy="646331"/>
          </a:xfrm>
          <a:prstGeom prst="rect">
            <a:avLst/>
          </a:prstGeom>
          <a:noFill/>
        </p:spPr>
        <p:txBody>
          <a:bodyPr wrap="square" lIns="91440" tIns="45720" rIns="91440" bIns="45720">
            <a:spAutoFit/>
          </a:bodyPr>
          <a:lstStyle/>
          <a:p>
            <a:pPr algn="ctr"/>
            <a:r>
              <a:rPr lang="en-US" dirty="0">
                <a:ln w="0"/>
                <a:solidFill>
                  <a:schemeClr val="tx2">
                    <a:lumMod val="60000"/>
                    <a:lumOff val="40000"/>
                  </a:schemeClr>
                </a:solidFill>
                <a:effectLst>
                  <a:outerShdw blurRad="38100" dist="25400" dir="5400000" algn="ctr" rotWithShape="0">
                    <a:srgbClr val="6E747A">
                      <a:alpha val="43000"/>
                    </a:srgbClr>
                  </a:outerShdw>
                </a:effectLst>
              </a:rPr>
              <a:t>Ziad Selim</a:t>
            </a:r>
          </a:p>
          <a:p>
            <a:pPr algn="ctr"/>
            <a:r>
              <a:rPr lang="en-US" b="0" cap="none" spc="0" dirty="0">
                <a:ln w="0"/>
                <a:solidFill>
                  <a:schemeClr val="tx2">
                    <a:lumMod val="60000"/>
                    <a:lumOff val="40000"/>
                  </a:schemeClr>
                </a:solidFill>
                <a:effectLst>
                  <a:outerShdw blurRad="38100" dist="25400" dir="5400000" algn="ctr" rotWithShape="0">
                    <a:srgbClr val="6E747A">
                      <a:alpha val="43000"/>
                    </a:srgbClr>
                  </a:outerShdw>
                </a:effectLst>
              </a:rPr>
              <a:t>Backend Developer</a:t>
            </a:r>
          </a:p>
        </p:txBody>
      </p:sp>
      <p:sp>
        <p:nvSpPr>
          <p:cNvPr id="34" name="Flowchart: Connector 33">
            <a:extLst>
              <a:ext uri="{FF2B5EF4-FFF2-40B4-BE49-F238E27FC236}">
                <a16:creationId xmlns:a16="http://schemas.microsoft.com/office/drawing/2014/main" id="{C436EFF1-314A-546D-A1E6-56D5FA3089DE}"/>
              </a:ext>
            </a:extLst>
          </p:cNvPr>
          <p:cNvSpPr/>
          <p:nvPr/>
        </p:nvSpPr>
        <p:spPr>
          <a:xfrm>
            <a:off x="2704845" y="1231030"/>
            <a:ext cx="2123015" cy="2250357"/>
          </a:xfrm>
          <a:prstGeom prst="flowChartConnector">
            <a:avLst/>
          </a:prstGeom>
          <a:blipFill dpi="0" rotWithShape="1">
            <a:blip r:embed="rId5">
              <a:extLst>
                <a:ext uri="{28A0092B-C50C-407E-A947-70E740481C1C}">
                  <a14:useLocalDpi xmlns:a14="http://schemas.microsoft.com/office/drawing/2010/main" val="0"/>
                </a:ext>
              </a:extLst>
            </a:blip>
            <a:srcRect/>
            <a:stretch>
              <a:fillRect/>
            </a:stretch>
          </a:blipFill>
          <a:ln w="12700" cap="flat">
            <a:noFill/>
            <a:prstDash val="solid"/>
            <a:miter/>
          </a:ln>
        </p:spPr>
        <p:txBody>
          <a:bodyPr rtlCol="0" anchor="ctr"/>
          <a:lstStyle/>
          <a:p>
            <a:pPr algn="l"/>
            <a:endParaRPr lang="en-US" dirty="0"/>
          </a:p>
        </p:txBody>
      </p:sp>
    </p:spTree>
    <p:extLst>
      <p:ext uri="{BB962C8B-B14F-4D97-AF65-F5344CB8AC3E}">
        <p14:creationId xmlns:p14="http://schemas.microsoft.com/office/powerpoint/2010/main" val="344828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additive="base">
                                        <p:cTn id="12" dur="500" fill="hold"/>
                                        <p:tgtEl>
                                          <p:spTgt spid="22"/>
                                        </p:tgtEl>
                                        <p:attrNameLst>
                                          <p:attrName>ppt_x</p:attrName>
                                        </p:attrNameLst>
                                      </p:cBhvr>
                                      <p:tavLst>
                                        <p:tav tm="0">
                                          <p:val>
                                            <p:strVal val="#ppt_x"/>
                                          </p:val>
                                        </p:tav>
                                        <p:tav tm="100000">
                                          <p:val>
                                            <p:strVal val="#ppt_x"/>
                                          </p:val>
                                        </p:tav>
                                      </p:tavLst>
                                    </p:anim>
                                    <p:anim calcmode="lin" valueType="num">
                                      <p:cBhvr additive="base">
                                        <p:cTn id="13"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wipe(down)">
                                      <p:cBhvr>
                                        <p:cTn id="18" dur="50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ppt_x"/>
                                          </p:val>
                                        </p:tav>
                                        <p:tav tm="100000">
                                          <p:val>
                                            <p:strVal val="#ppt_x"/>
                                          </p:val>
                                        </p:tav>
                                      </p:tavLst>
                                    </p:anim>
                                    <p:anim calcmode="lin" valueType="num">
                                      <p:cBhvr additive="base">
                                        <p:cTn id="2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wipe(down)">
                                      <p:cBhvr>
                                        <p:cTn id="29" dur="500"/>
                                        <p:tgtEl>
                                          <p:spTgt spid="18"/>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26"/>
                                        </p:tgtEl>
                                        <p:attrNameLst>
                                          <p:attrName>style.visibility</p:attrName>
                                        </p:attrNameLst>
                                      </p:cBhvr>
                                      <p:to>
                                        <p:strVal val="visible"/>
                                      </p:to>
                                    </p:set>
                                    <p:anim calcmode="lin" valueType="num">
                                      <p:cBhvr additive="base">
                                        <p:cTn id="34" dur="500" fill="hold"/>
                                        <p:tgtEl>
                                          <p:spTgt spid="26"/>
                                        </p:tgtEl>
                                        <p:attrNameLst>
                                          <p:attrName>ppt_x</p:attrName>
                                        </p:attrNameLst>
                                      </p:cBhvr>
                                      <p:tavLst>
                                        <p:tav tm="0">
                                          <p:val>
                                            <p:strVal val="#ppt_x"/>
                                          </p:val>
                                        </p:tav>
                                        <p:tav tm="100000">
                                          <p:val>
                                            <p:strVal val="#ppt_x"/>
                                          </p:val>
                                        </p:tav>
                                      </p:tavLst>
                                    </p:anim>
                                    <p:anim calcmode="lin" valueType="num">
                                      <p:cBhvr additive="base">
                                        <p:cTn id="35"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down)">
                                      <p:cBhvr>
                                        <p:cTn id="40" dur="500"/>
                                        <p:tgtEl>
                                          <p:spTgt spid="17"/>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31"/>
                                        </p:tgtEl>
                                        <p:attrNameLst>
                                          <p:attrName>style.visibility</p:attrName>
                                        </p:attrNameLst>
                                      </p:cBhvr>
                                      <p:to>
                                        <p:strVal val="visible"/>
                                      </p:to>
                                    </p:set>
                                    <p:anim calcmode="lin" valueType="num">
                                      <p:cBhvr additive="base">
                                        <p:cTn id="45" dur="500" fill="hold"/>
                                        <p:tgtEl>
                                          <p:spTgt spid="31"/>
                                        </p:tgtEl>
                                        <p:attrNameLst>
                                          <p:attrName>ppt_x</p:attrName>
                                        </p:attrNameLst>
                                      </p:cBhvr>
                                      <p:tavLst>
                                        <p:tav tm="0">
                                          <p:val>
                                            <p:strVal val="#ppt_x"/>
                                          </p:val>
                                        </p:tav>
                                        <p:tav tm="100000">
                                          <p:val>
                                            <p:strVal val="#ppt_x"/>
                                          </p:val>
                                        </p:tav>
                                      </p:tavLst>
                                    </p:anim>
                                    <p:anim calcmode="lin" valueType="num">
                                      <p:cBhvr additive="base">
                                        <p:cTn id="46"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2" presetClass="entr" presetSubtype="4" fill="hold" grpId="0" nodeType="click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wipe(down)">
                                      <p:cBhvr>
                                        <p:cTn id="51" dur="500"/>
                                        <p:tgtEl>
                                          <p:spTgt spid="29"/>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25">
                                            <p:txEl>
                                              <p:pRg st="0" end="0"/>
                                            </p:txEl>
                                          </p:spTgt>
                                        </p:tgtEl>
                                        <p:attrNameLst>
                                          <p:attrName>style.visibility</p:attrName>
                                        </p:attrNameLst>
                                      </p:cBhvr>
                                      <p:to>
                                        <p:strVal val="visible"/>
                                      </p:to>
                                    </p:set>
                                    <p:anim calcmode="lin" valueType="num">
                                      <p:cBhvr additive="base">
                                        <p:cTn id="56" dur="500" fill="hold"/>
                                        <p:tgtEl>
                                          <p:spTgt spid="25">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2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animBg="1"/>
      <p:bldP spid="18" grpId="0" animBg="1"/>
      <p:bldP spid="22" grpId="0"/>
      <p:bldP spid="26" grpId="0"/>
      <p:bldP spid="28" grpId="0"/>
      <p:bldP spid="29" grpId="0" animBg="1"/>
      <p:bldP spid="31" grpId="0"/>
      <p:bldP spid="3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a:xfrm>
            <a:off x="781987" y="866774"/>
            <a:ext cx="9144000" cy="582019"/>
          </a:xfrm>
        </p:spPr>
        <p:txBody>
          <a:bodyPr>
            <a:noAutofit/>
          </a:bodyPr>
          <a:lstStyle/>
          <a:p>
            <a:br>
              <a:rPr lang="en-US" b="0" i="0" dirty="0">
                <a:effectLst/>
                <a:latin typeface="Söhne"/>
              </a:rPr>
            </a:br>
            <a:r>
              <a:rPr lang="en-US" b="0" dirty="0">
                <a:latin typeface="Söhne"/>
              </a:rPr>
              <a:t>INTRODCUTION</a:t>
            </a:r>
            <a:endParaRPr lang="ru-RU" dirty="0"/>
          </a:p>
        </p:txBody>
      </p:sp>
      <p:sp>
        <p:nvSpPr>
          <p:cNvPr id="5" name="Subtitle 4">
            <a:extLst>
              <a:ext uri="{FF2B5EF4-FFF2-40B4-BE49-F238E27FC236}">
                <a16:creationId xmlns:a16="http://schemas.microsoft.com/office/drawing/2014/main" id="{18F92ECC-81D7-46DF-AF27-3388655CE442}"/>
              </a:ext>
            </a:extLst>
          </p:cNvPr>
          <p:cNvSpPr>
            <a:spLocks noGrp="1"/>
          </p:cNvSpPr>
          <p:nvPr>
            <p:ph type="subTitle" idx="1"/>
          </p:nvPr>
        </p:nvSpPr>
        <p:spPr>
          <a:xfrm>
            <a:off x="1372536" y="2333624"/>
            <a:ext cx="5580713" cy="2838451"/>
          </a:xfrm>
        </p:spPr>
        <p:txBody>
          <a:bodyPr>
            <a:normAutofit/>
          </a:bodyPr>
          <a:lstStyle/>
          <a:p>
            <a:pPr marL="342900" indent="-342900">
              <a:buFont typeface="Arial" panose="020B0604020202020204" pitchFamily="34" charset="0"/>
              <a:buChar char="•"/>
            </a:pPr>
            <a:r>
              <a:rPr lang="en-GB" sz="2000" dirty="0"/>
              <a:t>Brief overview of the Titanic Website System.</a:t>
            </a:r>
          </a:p>
          <a:p>
            <a:pPr marL="342900" indent="-342900">
              <a:buFont typeface="Arial" panose="020B0604020202020204" pitchFamily="34" charset="0"/>
              <a:buChar char="•"/>
            </a:pPr>
            <a:r>
              <a:rPr lang="en-GB" sz="2000" dirty="0"/>
              <a:t>Purpose and objectives of the system.</a:t>
            </a:r>
          </a:p>
          <a:p>
            <a:pPr marL="342900" indent="-342900">
              <a:buFont typeface="Arial" panose="020B0604020202020204" pitchFamily="34" charset="0"/>
              <a:buChar char="•"/>
            </a:pPr>
            <a:r>
              <a:rPr lang="en-GB" sz="2000" dirty="0"/>
              <a:t>Target audience and stakeholders.</a:t>
            </a:r>
            <a:endParaRPr lang="ru-RU" sz="2000"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4</a:t>
            </a:fld>
            <a:endParaRPr lang="ru-RU" dirty="0"/>
          </a:p>
        </p:txBody>
      </p:sp>
    </p:spTree>
    <p:extLst>
      <p:ext uri="{BB962C8B-B14F-4D97-AF65-F5344CB8AC3E}">
        <p14:creationId xmlns:p14="http://schemas.microsoft.com/office/powerpoint/2010/main" val="2287211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barn(inVertical)">
                                      <p:cBhvr>
                                        <p:cTn id="14" dur="500"/>
                                        <p:tgtEl>
                                          <p:spTgt spid="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5">
                                            <p:txEl>
                                              <p:pRg st="1" end="1"/>
                                            </p:txEl>
                                          </p:spTgt>
                                        </p:tgtEl>
                                        <p:attrNameLst>
                                          <p:attrName>style.visibility</p:attrName>
                                        </p:attrNameLst>
                                      </p:cBhvr>
                                      <p:to>
                                        <p:strVal val="visible"/>
                                      </p:to>
                                    </p:set>
                                    <p:animEffect transition="in" filter="barn(inVertical)">
                                      <p:cBhvr>
                                        <p:cTn id="19" dur="500"/>
                                        <p:tgtEl>
                                          <p:spTgt spid="5">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5">
                                            <p:txEl>
                                              <p:pRg st="2" end="2"/>
                                            </p:txEl>
                                          </p:spTgt>
                                        </p:tgtEl>
                                        <p:attrNameLst>
                                          <p:attrName>style.visibility</p:attrName>
                                        </p:attrNameLst>
                                      </p:cBhvr>
                                      <p:to>
                                        <p:strVal val="visible"/>
                                      </p:to>
                                    </p:set>
                                    <p:animEffect transition="in" filter="barn(inVertical)">
                                      <p:cBhvr>
                                        <p:cTn id="24"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Wooden view desk on ocean's shore">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rotWithShape="1">
          <a:blip r:embed="rId2"/>
          <a:srcRect l="21675" r="32054" b="10380"/>
          <a:stretch/>
        </p:blipFill>
        <p:spPr>
          <a:xfrm>
            <a:off x="1396781" y="0"/>
            <a:ext cx="3894833" cy="5656330"/>
          </a:xfrm>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lstStyle/>
          <a:p>
            <a:r>
              <a:rPr lang="en-US" dirty="0"/>
              <a:t>OVERVIEW</a:t>
            </a:r>
            <a:endParaRPr lang="ru-RU" dirty="0"/>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a:xfrm>
            <a:off x="6417733" y="2074333"/>
            <a:ext cx="5145617" cy="3723436"/>
          </a:xfrm>
        </p:spPr>
        <p:txBody>
          <a:bodyPr>
            <a:normAutofit/>
          </a:bodyPr>
          <a:lstStyle/>
          <a:p>
            <a:pPr marL="0" indent="0">
              <a:lnSpc>
                <a:spcPct val="100000"/>
              </a:lnSpc>
              <a:buNone/>
            </a:pPr>
            <a:r>
              <a:rPr lang="en-GB" sz="1800" dirty="0">
                <a:solidFill>
                  <a:schemeClr val="accent3"/>
                </a:solidFill>
                <a:cs typeface="Times New Roman" panose="02020603050405020304" pitchFamily="18" charset="0"/>
              </a:rPr>
              <a:t>The Titanic Website System is a web application designed to provide users with an interactive and informative experience related to the historic RMS Titanic. It incorporates a machine learning model to predict the likelihood of survival for an individual based on various input parameters such as passenger class, gender, age, and more. The system not only offers predictive capabilities but also serves as an engaging platform for users interested in learning about the Titanic's history.</a:t>
            </a:r>
            <a:endParaRPr lang="ru-RU" sz="1800" dirty="0">
              <a:solidFill>
                <a:schemeClr val="accent3"/>
              </a:solidFill>
              <a:cs typeface="Times New Roman" panose="02020603050405020304" pitchFamily="18" charset="0"/>
            </a:endParaRPr>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5</a:t>
            </a:fld>
            <a:endParaRPr lang="ru-RU" dirty="0"/>
          </a:p>
        </p:txBody>
      </p:sp>
    </p:spTree>
    <p:extLst>
      <p:ext uri="{BB962C8B-B14F-4D97-AF65-F5344CB8AC3E}">
        <p14:creationId xmlns:p14="http://schemas.microsoft.com/office/powerpoint/2010/main" val="3066898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wipe(down)">
                                      <p:cBhvr>
                                        <p:cTn id="14"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79B87-4AA7-436A-A28E-213168C1C67B}"/>
              </a:ext>
            </a:extLst>
          </p:cNvPr>
          <p:cNvSpPr>
            <a:spLocks noGrp="1"/>
          </p:cNvSpPr>
          <p:nvPr>
            <p:ph type="title"/>
          </p:nvPr>
        </p:nvSpPr>
        <p:spPr>
          <a:xfrm>
            <a:off x="815853" y="1231900"/>
            <a:ext cx="5280147" cy="863600"/>
          </a:xfrm>
        </p:spPr>
        <p:txBody>
          <a:bodyPr>
            <a:normAutofit/>
          </a:bodyPr>
          <a:lstStyle/>
          <a:p>
            <a:r>
              <a:rPr lang="en-US" b="0" i="0" dirty="0">
                <a:effectLst/>
                <a:latin typeface="Söhne"/>
              </a:rPr>
              <a:t>PURPOSE</a:t>
            </a:r>
            <a:endParaRPr lang="ru-RU" dirty="0"/>
          </a:p>
        </p:txBody>
      </p:sp>
      <p:sp>
        <p:nvSpPr>
          <p:cNvPr id="24" name="Text Placeholder 23">
            <a:extLst>
              <a:ext uri="{FF2B5EF4-FFF2-40B4-BE49-F238E27FC236}">
                <a16:creationId xmlns:a16="http://schemas.microsoft.com/office/drawing/2014/main" id="{DA95CB00-346A-4BCB-AB0E-28FBDAD2E1ED}"/>
              </a:ext>
            </a:extLst>
          </p:cNvPr>
          <p:cNvSpPr>
            <a:spLocks noGrp="1"/>
          </p:cNvSpPr>
          <p:nvPr>
            <p:ph type="body" sz="quarter" idx="16"/>
          </p:nvPr>
        </p:nvSpPr>
        <p:spPr>
          <a:xfrm>
            <a:off x="812290" y="2365375"/>
            <a:ext cx="4865786" cy="1320800"/>
          </a:xfrm>
        </p:spPr>
        <p:txBody>
          <a:bodyPr/>
          <a:lstStyle/>
          <a:p>
            <a:r>
              <a:rPr lang="en-GB" dirty="0"/>
              <a:t>The primary purpose of the Titanic Website System is to merge historical data with modern technology, offering users an immersive experience. It aims to:</a:t>
            </a:r>
            <a:endParaRPr lang="en-US" dirty="0"/>
          </a:p>
        </p:txBody>
      </p:sp>
      <p:sp>
        <p:nvSpPr>
          <p:cNvPr id="5" name="Text Placeholder 4">
            <a:extLst>
              <a:ext uri="{FF2B5EF4-FFF2-40B4-BE49-F238E27FC236}">
                <a16:creationId xmlns:a16="http://schemas.microsoft.com/office/drawing/2014/main" id="{5DD2790B-AC76-457A-BCB5-3E68F230ED5B}"/>
              </a:ext>
            </a:extLst>
          </p:cNvPr>
          <p:cNvSpPr>
            <a:spLocks noGrp="1"/>
          </p:cNvSpPr>
          <p:nvPr>
            <p:ph type="body" sz="quarter" idx="15"/>
          </p:nvPr>
        </p:nvSpPr>
        <p:spPr>
          <a:xfrm>
            <a:off x="971089" y="3565973"/>
            <a:ext cx="4548187" cy="560159"/>
          </a:xfrm>
        </p:spPr>
        <p:txBody>
          <a:bodyPr/>
          <a:lstStyle/>
          <a:p>
            <a:r>
              <a:rPr lang="en-GB" dirty="0"/>
              <a:t>Provide users with a personalized prediction of survival on the Titanic based on their input data.</a:t>
            </a:r>
            <a:endParaRPr lang="ru-RU" dirty="0"/>
          </a:p>
        </p:txBody>
      </p:sp>
      <p:pic>
        <p:nvPicPr>
          <p:cNvPr id="14" name="Picture Placeholder 13" descr="Boat on sunset sea">
            <a:extLst>
              <a:ext uri="{FF2B5EF4-FFF2-40B4-BE49-F238E27FC236}">
                <a16:creationId xmlns:a16="http://schemas.microsoft.com/office/drawing/2014/main" id="{6D2A2984-909C-46E6-BA11-B06EBD98F0D9}"/>
              </a:ext>
            </a:extLst>
          </p:cNvPr>
          <p:cNvPicPr>
            <a:picLocks noGrp="1" noChangeAspect="1"/>
          </p:cNvPicPr>
          <p:nvPr>
            <p:ph type="pic" sz="quarter" idx="18"/>
          </p:nvPr>
        </p:nvPicPr>
        <p:blipFill rotWithShape="1">
          <a:blip r:embed="rId2"/>
          <a:srcRect l="18" t="19053" r="-18" b="-174"/>
          <a:stretch/>
        </p:blipFill>
        <p:spPr>
          <a:xfrm>
            <a:off x="5771770" y="1483675"/>
            <a:ext cx="6421408" cy="3438427"/>
          </a:xfrm>
        </p:spPr>
      </p:pic>
      <p:sp>
        <p:nvSpPr>
          <p:cNvPr id="4" name="Slide Number Placeholder 3">
            <a:extLst>
              <a:ext uri="{FF2B5EF4-FFF2-40B4-BE49-F238E27FC236}">
                <a16:creationId xmlns:a16="http://schemas.microsoft.com/office/drawing/2014/main" id="{9DFFC05B-6738-42DC-8BE6-C9279D17A4F6}"/>
              </a:ext>
            </a:extLst>
          </p:cNvPr>
          <p:cNvSpPr>
            <a:spLocks noGrp="1"/>
          </p:cNvSpPr>
          <p:nvPr>
            <p:ph type="sldNum" sz="quarter" idx="12"/>
          </p:nvPr>
        </p:nvSpPr>
        <p:spPr/>
        <p:txBody>
          <a:bodyPr/>
          <a:lstStyle/>
          <a:p>
            <a:fld id="{D495E168-DA5E-4888-8D8A-92B118324C14}" type="slidenum">
              <a:rPr lang="ru-RU" smtClean="0"/>
              <a:pPr/>
              <a:t>6</a:t>
            </a:fld>
            <a:endParaRPr lang="ru-RU" dirty="0"/>
          </a:p>
        </p:txBody>
      </p:sp>
      <p:sp>
        <p:nvSpPr>
          <p:cNvPr id="10" name="Text Placeholder 4">
            <a:extLst>
              <a:ext uri="{FF2B5EF4-FFF2-40B4-BE49-F238E27FC236}">
                <a16:creationId xmlns:a16="http://schemas.microsoft.com/office/drawing/2014/main" id="{5D3700D9-51E1-CCDA-A1F9-F7104133408D}"/>
              </a:ext>
            </a:extLst>
          </p:cNvPr>
          <p:cNvSpPr txBox="1">
            <a:spLocks/>
          </p:cNvSpPr>
          <p:nvPr/>
        </p:nvSpPr>
        <p:spPr>
          <a:xfrm>
            <a:off x="971088" y="4241914"/>
            <a:ext cx="4548187" cy="560159"/>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Disseminate information about the Titanic's history, passengers, and the disaster itself.</a:t>
            </a:r>
            <a:endParaRPr lang="ru-RU" dirty="0"/>
          </a:p>
        </p:txBody>
      </p:sp>
      <p:sp>
        <p:nvSpPr>
          <p:cNvPr id="11" name="Text Placeholder 4">
            <a:extLst>
              <a:ext uri="{FF2B5EF4-FFF2-40B4-BE49-F238E27FC236}">
                <a16:creationId xmlns:a16="http://schemas.microsoft.com/office/drawing/2014/main" id="{E36EC616-8986-6E86-F5FC-A590DFBD772F}"/>
              </a:ext>
            </a:extLst>
          </p:cNvPr>
          <p:cNvSpPr txBox="1">
            <a:spLocks/>
          </p:cNvSpPr>
          <p:nvPr/>
        </p:nvSpPr>
        <p:spPr>
          <a:xfrm>
            <a:off x="971087" y="4917855"/>
            <a:ext cx="4548187" cy="663795"/>
          </a:xfrm>
          <a:prstGeom prst="rect">
            <a:avLst/>
          </a:prstGeom>
        </p:spPr>
        <p:txBody>
          <a:bodyPr vert="horz" lIns="91440" tIns="45720" rIns="91440" bIns="45720" rtlCol="0">
            <a:normAutofit lnSpcReduction="10000"/>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Create an engaging and user-friendly platform for individuals interested in exploring and learning about the Titanic.</a:t>
            </a:r>
            <a:endParaRPr lang="ru-RU" dirty="0"/>
          </a:p>
        </p:txBody>
      </p:sp>
    </p:spTree>
    <p:extLst>
      <p:ext uri="{BB962C8B-B14F-4D97-AF65-F5344CB8AC3E}">
        <p14:creationId xmlns:p14="http://schemas.microsoft.com/office/powerpoint/2010/main" val="2023535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4">
                                            <p:txEl>
                                              <p:pRg st="0" end="0"/>
                                            </p:txEl>
                                          </p:spTgt>
                                        </p:tgtEl>
                                        <p:attrNameLst>
                                          <p:attrName>style.visibility</p:attrName>
                                        </p:attrNameLst>
                                      </p:cBhvr>
                                      <p:to>
                                        <p:strVal val="visible"/>
                                      </p:to>
                                    </p:set>
                                    <p:animEffect transition="in" filter="wipe(down)">
                                      <p:cBhvr>
                                        <p:cTn id="14" dur="500"/>
                                        <p:tgtEl>
                                          <p:spTgt spid="2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Effect transition="in" filter="wipe(down)">
                                      <p:cBhvr>
                                        <p:cTn id="19" dur="500"/>
                                        <p:tgtEl>
                                          <p:spTgt spid="5">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0">
                                            <p:txEl>
                                              <p:pRg st="0" end="0"/>
                                            </p:txEl>
                                          </p:spTgt>
                                        </p:tgtEl>
                                        <p:attrNameLst>
                                          <p:attrName>style.visibility</p:attrName>
                                        </p:attrNameLst>
                                      </p:cBhvr>
                                      <p:to>
                                        <p:strVal val="visible"/>
                                      </p:to>
                                    </p:set>
                                    <p:animEffect transition="in" filter="wipe(down)">
                                      <p:cBhvr>
                                        <p:cTn id="24" dur="500"/>
                                        <p:tgtEl>
                                          <p:spTgt spid="10">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1">
                                            <p:txEl>
                                              <p:pRg st="0" end="0"/>
                                            </p:txEl>
                                          </p:spTgt>
                                        </p:tgtEl>
                                        <p:attrNameLst>
                                          <p:attrName>style.visibility</p:attrName>
                                        </p:attrNameLst>
                                      </p:cBhvr>
                                      <p:to>
                                        <p:strVal val="visible"/>
                                      </p:to>
                                    </p:set>
                                    <p:animEffect transition="in" filter="wipe(down)">
                                      <p:cBhvr>
                                        <p:cTn id="29"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A8D8F331-D100-0239-7E44-74E7673E51B3}"/>
              </a:ext>
            </a:extLst>
          </p:cNvPr>
          <p:cNvPicPr>
            <a:picLocks noGrp="1" noChangeAspect="1"/>
          </p:cNvPicPr>
          <p:nvPr>
            <p:ph type="pic" sz="quarter" idx="18"/>
          </p:nvPr>
        </p:nvPicPr>
        <p:blipFill>
          <a:blip r:embed="rId2"/>
          <a:srcRect t="9860" b="9860"/>
          <a:stretch/>
        </p:blipFill>
        <p:spPr/>
      </p:pic>
      <p:sp>
        <p:nvSpPr>
          <p:cNvPr id="3" name="Title 2">
            <a:extLst>
              <a:ext uri="{FF2B5EF4-FFF2-40B4-BE49-F238E27FC236}">
                <a16:creationId xmlns:a16="http://schemas.microsoft.com/office/drawing/2014/main" id="{189D44E3-3BC1-0207-FBE6-3FFE1759D78F}"/>
              </a:ext>
            </a:extLst>
          </p:cNvPr>
          <p:cNvSpPr>
            <a:spLocks noGrp="1"/>
          </p:cNvSpPr>
          <p:nvPr>
            <p:ph type="title"/>
          </p:nvPr>
        </p:nvSpPr>
        <p:spPr/>
        <p:txBody>
          <a:bodyPr/>
          <a:lstStyle/>
          <a:p>
            <a:r>
              <a:rPr lang="en-US" b="0" i="0" dirty="0">
                <a:effectLst/>
                <a:latin typeface="Söhne"/>
              </a:rPr>
              <a:t>OBJECTIVES</a:t>
            </a:r>
            <a:endParaRPr lang="en-US" dirty="0"/>
          </a:p>
        </p:txBody>
      </p:sp>
      <p:sp>
        <p:nvSpPr>
          <p:cNvPr id="5" name="Slide Number Placeholder 4">
            <a:extLst>
              <a:ext uri="{FF2B5EF4-FFF2-40B4-BE49-F238E27FC236}">
                <a16:creationId xmlns:a16="http://schemas.microsoft.com/office/drawing/2014/main" id="{7AF83492-2676-43F1-FEB2-41708821881D}"/>
              </a:ext>
            </a:extLst>
          </p:cNvPr>
          <p:cNvSpPr>
            <a:spLocks noGrp="1"/>
          </p:cNvSpPr>
          <p:nvPr>
            <p:ph type="sldNum" sz="quarter" idx="12"/>
          </p:nvPr>
        </p:nvSpPr>
        <p:spPr/>
        <p:txBody>
          <a:bodyPr/>
          <a:lstStyle/>
          <a:p>
            <a:fld id="{D495E168-DA5E-4888-8D8A-92B118324C14}" type="slidenum">
              <a:rPr lang="ru-RU" smtClean="0"/>
              <a:t>7</a:t>
            </a:fld>
            <a:endParaRPr lang="ru-RU" dirty="0"/>
          </a:p>
        </p:txBody>
      </p:sp>
      <p:sp>
        <p:nvSpPr>
          <p:cNvPr id="6" name="Text Placeholder 5">
            <a:extLst>
              <a:ext uri="{FF2B5EF4-FFF2-40B4-BE49-F238E27FC236}">
                <a16:creationId xmlns:a16="http://schemas.microsoft.com/office/drawing/2014/main" id="{578A3FA0-6699-08B6-2376-E68F1677C355}"/>
              </a:ext>
            </a:extLst>
          </p:cNvPr>
          <p:cNvSpPr>
            <a:spLocks noGrp="1"/>
          </p:cNvSpPr>
          <p:nvPr>
            <p:ph type="body" sz="quarter" idx="15"/>
          </p:nvPr>
        </p:nvSpPr>
        <p:spPr>
          <a:xfrm>
            <a:off x="770961" y="3076189"/>
            <a:ext cx="4548187" cy="485607"/>
          </a:xfrm>
        </p:spPr>
        <p:txBody>
          <a:bodyPr/>
          <a:lstStyle/>
          <a:p>
            <a:r>
              <a:rPr lang="en-GB" dirty="0"/>
              <a:t>Implement a machine learning model trained on the Titanic dataset to predict survival probabilities.</a:t>
            </a:r>
            <a:endParaRPr lang="en-US" dirty="0"/>
          </a:p>
        </p:txBody>
      </p:sp>
      <p:sp>
        <p:nvSpPr>
          <p:cNvPr id="7" name="Text Placeholder 6">
            <a:extLst>
              <a:ext uri="{FF2B5EF4-FFF2-40B4-BE49-F238E27FC236}">
                <a16:creationId xmlns:a16="http://schemas.microsoft.com/office/drawing/2014/main" id="{C2D7AB0C-81C6-F92E-BEED-27DD7D5C3BF4}"/>
              </a:ext>
            </a:extLst>
          </p:cNvPr>
          <p:cNvSpPr>
            <a:spLocks noGrp="1"/>
          </p:cNvSpPr>
          <p:nvPr>
            <p:ph type="body" sz="quarter" idx="16"/>
          </p:nvPr>
        </p:nvSpPr>
        <p:spPr>
          <a:xfrm>
            <a:off x="686134" y="2374643"/>
            <a:ext cx="4565650" cy="598150"/>
          </a:xfrm>
        </p:spPr>
        <p:txBody>
          <a:bodyPr/>
          <a:lstStyle/>
          <a:p>
            <a:r>
              <a:rPr lang="en-GB" dirty="0"/>
              <a:t>The specific objectives of the Titanic Website System include:</a:t>
            </a:r>
            <a:endParaRPr lang="en-US" dirty="0"/>
          </a:p>
        </p:txBody>
      </p:sp>
      <p:sp>
        <p:nvSpPr>
          <p:cNvPr id="11" name="Text Placeholder 5">
            <a:extLst>
              <a:ext uri="{FF2B5EF4-FFF2-40B4-BE49-F238E27FC236}">
                <a16:creationId xmlns:a16="http://schemas.microsoft.com/office/drawing/2014/main" id="{F98FA6AC-2ADA-02FF-A510-5087A3AC19F6}"/>
              </a:ext>
            </a:extLst>
          </p:cNvPr>
          <p:cNvSpPr txBox="1">
            <a:spLocks/>
          </p:cNvSpPr>
          <p:nvPr/>
        </p:nvSpPr>
        <p:spPr>
          <a:xfrm>
            <a:off x="812290" y="3674338"/>
            <a:ext cx="4548187" cy="485607"/>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Develop a user-friendly interface that allows users to input their details for predictions.</a:t>
            </a:r>
            <a:endParaRPr lang="en-US" dirty="0"/>
          </a:p>
        </p:txBody>
      </p:sp>
      <p:sp>
        <p:nvSpPr>
          <p:cNvPr id="12" name="Text Placeholder 5">
            <a:extLst>
              <a:ext uri="{FF2B5EF4-FFF2-40B4-BE49-F238E27FC236}">
                <a16:creationId xmlns:a16="http://schemas.microsoft.com/office/drawing/2014/main" id="{F7513633-FE48-9A4D-16D9-4E5D411AAAE2}"/>
              </a:ext>
            </a:extLst>
          </p:cNvPr>
          <p:cNvSpPr txBox="1">
            <a:spLocks/>
          </p:cNvSpPr>
          <p:nvPr/>
        </p:nvSpPr>
        <p:spPr>
          <a:xfrm>
            <a:off x="812290" y="4276737"/>
            <a:ext cx="4548187" cy="485607"/>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Offer clear and concise information about the Titanic, its passengers, and historical context.</a:t>
            </a:r>
            <a:endParaRPr lang="en-US" dirty="0"/>
          </a:p>
        </p:txBody>
      </p:sp>
      <p:sp>
        <p:nvSpPr>
          <p:cNvPr id="13" name="Text Placeholder 5">
            <a:extLst>
              <a:ext uri="{FF2B5EF4-FFF2-40B4-BE49-F238E27FC236}">
                <a16:creationId xmlns:a16="http://schemas.microsoft.com/office/drawing/2014/main" id="{2748F943-9A46-5679-08A9-909045063D3E}"/>
              </a:ext>
            </a:extLst>
          </p:cNvPr>
          <p:cNvSpPr txBox="1">
            <a:spLocks/>
          </p:cNvSpPr>
          <p:nvPr/>
        </p:nvSpPr>
        <p:spPr>
          <a:xfrm>
            <a:off x="770960" y="4865740"/>
            <a:ext cx="4548187" cy="485607"/>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Provide easy navigation to different sections, including prediction, about, and contact.</a:t>
            </a:r>
            <a:endParaRPr lang="en-US" dirty="0"/>
          </a:p>
        </p:txBody>
      </p:sp>
    </p:spTree>
    <p:extLst>
      <p:ext uri="{BB962C8B-B14F-4D97-AF65-F5344CB8AC3E}">
        <p14:creationId xmlns:p14="http://schemas.microsoft.com/office/powerpoint/2010/main" val="2363256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wipe(down)">
                                      <p:cBhvr>
                                        <p:cTn id="14" dur="500"/>
                                        <p:tgtEl>
                                          <p:spTgt spid="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wipe(down)">
                                      <p:cBhvr>
                                        <p:cTn id="19" dur="500"/>
                                        <p:tgtEl>
                                          <p:spTgt spid="6">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1">
                                            <p:txEl>
                                              <p:pRg st="0" end="0"/>
                                            </p:txEl>
                                          </p:spTgt>
                                        </p:tgtEl>
                                        <p:attrNameLst>
                                          <p:attrName>style.visibility</p:attrName>
                                        </p:attrNameLst>
                                      </p:cBhvr>
                                      <p:to>
                                        <p:strVal val="visible"/>
                                      </p:to>
                                    </p:set>
                                    <p:animEffect transition="in" filter="wipe(down)">
                                      <p:cBhvr>
                                        <p:cTn id="24" dur="500"/>
                                        <p:tgtEl>
                                          <p:spTgt spid="11">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down)">
                                      <p:cBhvr>
                                        <p:cTn id="29" dur="500"/>
                                        <p:tgtEl>
                                          <p:spTgt spid="12"/>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13">
                                            <p:txEl>
                                              <p:pRg st="0" end="0"/>
                                            </p:txEl>
                                          </p:spTgt>
                                        </p:tgtEl>
                                        <p:attrNameLst>
                                          <p:attrName>style.visibility</p:attrName>
                                        </p:attrNameLst>
                                      </p:cBhvr>
                                      <p:to>
                                        <p:strVal val="visible"/>
                                      </p:to>
                                    </p:set>
                                    <p:animEffect transition="in" filter="wipe(down)">
                                      <p:cBhvr>
                                        <p:cTn id="34" dur="5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build="p"/>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person and person looking through a magnifying glass&#10;&#10;Description automatically generated">
            <a:extLst>
              <a:ext uri="{FF2B5EF4-FFF2-40B4-BE49-F238E27FC236}">
                <a16:creationId xmlns:a16="http://schemas.microsoft.com/office/drawing/2014/main" id="{D1C1E4D3-A955-B81D-654D-030A90B11DDB}"/>
              </a:ext>
            </a:extLst>
          </p:cNvPr>
          <p:cNvPicPr>
            <a:picLocks noGrp="1" noChangeAspect="1"/>
          </p:cNvPicPr>
          <p:nvPr>
            <p:ph type="pic" sz="quarter" idx="15"/>
          </p:nvPr>
        </p:nvPicPr>
        <p:blipFill rotWithShape="1">
          <a:blip r:embed="rId2"/>
          <a:srcRect l="26331" r="26328" b="-2"/>
          <a:stretch/>
        </p:blipFill>
        <p:spPr>
          <a:xfrm>
            <a:off x="1396781" y="10"/>
            <a:ext cx="3894833" cy="5656320"/>
          </a:xfrm>
          <a:noFill/>
        </p:spPr>
      </p:pic>
      <p:sp>
        <p:nvSpPr>
          <p:cNvPr id="21" name="Title 2">
            <a:extLst>
              <a:ext uri="{FF2B5EF4-FFF2-40B4-BE49-F238E27FC236}">
                <a16:creationId xmlns:a16="http://schemas.microsoft.com/office/drawing/2014/main" id="{3E4D91A8-92C0-1A98-9D37-99EC1557EE27}"/>
              </a:ext>
            </a:extLst>
          </p:cNvPr>
          <p:cNvSpPr>
            <a:spLocks noGrp="1"/>
          </p:cNvSpPr>
          <p:nvPr>
            <p:ph type="title"/>
          </p:nvPr>
        </p:nvSpPr>
        <p:spPr>
          <a:xfrm>
            <a:off x="6910023" y="908050"/>
            <a:ext cx="4503295" cy="782638"/>
          </a:xfrm>
        </p:spPr>
        <p:txBody>
          <a:bodyPr>
            <a:normAutofit fontScale="90000"/>
          </a:bodyPr>
          <a:lstStyle/>
          <a:p>
            <a:r>
              <a:rPr lang="en-US" dirty="0"/>
              <a:t>TARGET AUDIENCE</a:t>
            </a:r>
          </a:p>
        </p:txBody>
      </p:sp>
      <p:sp>
        <p:nvSpPr>
          <p:cNvPr id="5" name="Slide Number Placeholder 4">
            <a:extLst>
              <a:ext uri="{FF2B5EF4-FFF2-40B4-BE49-F238E27FC236}">
                <a16:creationId xmlns:a16="http://schemas.microsoft.com/office/drawing/2014/main" id="{102A1FBE-BED1-40EC-41FC-E9FEF22C5E02}"/>
              </a:ext>
            </a:extLst>
          </p:cNvPr>
          <p:cNvSpPr>
            <a:spLocks noGrp="1"/>
          </p:cNvSpPr>
          <p:nvPr>
            <p:ph type="sldNum" sz="quarter" idx="12"/>
          </p:nvPr>
        </p:nvSpPr>
        <p:spPr>
          <a:xfrm>
            <a:off x="10804358" y="5816819"/>
            <a:ext cx="549442" cy="365125"/>
          </a:xfrm>
        </p:spPr>
        <p:txBody>
          <a:bodyPr anchor="ctr">
            <a:normAutofit/>
          </a:bodyPr>
          <a:lstStyle/>
          <a:p>
            <a:pPr>
              <a:spcAft>
                <a:spcPts val="600"/>
              </a:spcAft>
            </a:pPr>
            <a:fld id="{D495E168-DA5E-4888-8D8A-92B118324C14}" type="slidenum">
              <a:rPr lang="ru-RU" smtClean="0"/>
              <a:pPr>
                <a:spcAft>
                  <a:spcPts val="600"/>
                </a:spcAft>
              </a:pPr>
              <a:t>8</a:t>
            </a:fld>
            <a:endParaRPr lang="ru-RU"/>
          </a:p>
        </p:txBody>
      </p:sp>
      <p:sp>
        <p:nvSpPr>
          <p:cNvPr id="23" name="Text Placeholder 5">
            <a:extLst>
              <a:ext uri="{FF2B5EF4-FFF2-40B4-BE49-F238E27FC236}">
                <a16:creationId xmlns:a16="http://schemas.microsoft.com/office/drawing/2014/main" id="{55A138A9-F7EE-05CF-30C8-A80F2FACF956}"/>
              </a:ext>
            </a:extLst>
          </p:cNvPr>
          <p:cNvSpPr>
            <a:spLocks noGrp="1"/>
          </p:cNvSpPr>
          <p:nvPr>
            <p:ph type="body" sz="quarter" idx="13"/>
          </p:nvPr>
        </p:nvSpPr>
        <p:spPr>
          <a:xfrm>
            <a:off x="6163733" y="2050475"/>
            <a:ext cx="5477934" cy="1378525"/>
          </a:xfrm>
        </p:spPr>
        <p:txBody>
          <a:bodyPr>
            <a:normAutofit/>
          </a:bodyPr>
          <a:lstStyle/>
          <a:p>
            <a:r>
              <a:rPr lang="en-GB" dirty="0"/>
              <a:t>The Titanic Website System caters to a diverse audience with interests ranging from history and maritime enthusiasts to individuals curious about their survival likelihood on the Titanic. The primary target audience includes:</a:t>
            </a:r>
            <a:endParaRPr lang="en-US" dirty="0"/>
          </a:p>
        </p:txBody>
      </p:sp>
      <p:sp>
        <p:nvSpPr>
          <p:cNvPr id="25" name="Text Placeholder 6">
            <a:extLst>
              <a:ext uri="{FF2B5EF4-FFF2-40B4-BE49-F238E27FC236}">
                <a16:creationId xmlns:a16="http://schemas.microsoft.com/office/drawing/2014/main" id="{7FED6F2A-2CDC-5D9D-7FD8-3C47B77465B5}"/>
              </a:ext>
            </a:extLst>
          </p:cNvPr>
          <p:cNvSpPr>
            <a:spLocks noGrp="1"/>
          </p:cNvSpPr>
          <p:nvPr>
            <p:ph type="body" sz="quarter" idx="14"/>
          </p:nvPr>
        </p:nvSpPr>
        <p:spPr>
          <a:xfrm>
            <a:off x="6341533" y="3615267"/>
            <a:ext cx="5116677" cy="365125"/>
          </a:xfrm>
        </p:spPr>
        <p:txBody>
          <a:bodyPr/>
          <a:lstStyle/>
          <a:p>
            <a:r>
              <a:rPr lang="en-GB" dirty="0"/>
              <a:t>History enthusiasts and researchers interested in the Titanic.</a:t>
            </a:r>
            <a:endParaRPr lang="en-US" dirty="0"/>
          </a:p>
        </p:txBody>
      </p:sp>
      <p:sp>
        <p:nvSpPr>
          <p:cNvPr id="15" name="Text Placeholder 4">
            <a:extLst>
              <a:ext uri="{FF2B5EF4-FFF2-40B4-BE49-F238E27FC236}">
                <a16:creationId xmlns:a16="http://schemas.microsoft.com/office/drawing/2014/main" id="{D05F785F-ADF7-DB91-25F6-D5EFE4CDF35A}"/>
              </a:ext>
            </a:extLst>
          </p:cNvPr>
          <p:cNvSpPr txBox="1">
            <a:spLocks/>
          </p:cNvSpPr>
          <p:nvPr/>
        </p:nvSpPr>
        <p:spPr>
          <a:xfrm>
            <a:off x="6341533" y="4166659"/>
            <a:ext cx="5012267" cy="560159"/>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Students studying historical events or machine learning applications.</a:t>
            </a:r>
            <a:endParaRPr lang="ru-RU" dirty="0"/>
          </a:p>
        </p:txBody>
      </p:sp>
      <p:sp>
        <p:nvSpPr>
          <p:cNvPr id="17" name="Text Placeholder 4">
            <a:extLst>
              <a:ext uri="{FF2B5EF4-FFF2-40B4-BE49-F238E27FC236}">
                <a16:creationId xmlns:a16="http://schemas.microsoft.com/office/drawing/2014/main" id="{D0B41019-B54B-2310-258C-DB351C6A7E4D}"/>
              </a:ext>
            </a:extLst>
          </p:cNvPr>
          <p:cNvSpPr txBox="1">
            <a:spLocks/>
          </p:cNvSpPr>
          <p:nvPr/>
        </p:nvSpPr>
        <p:spPr>
          <a:xfrm>
            <a:off x="6341533" y="4790313"/>
            <a:ext cx="5071785" cy="560159"/>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b="0" i="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General users seeking an engaging and interactive web experience.</a:t>
            </a:r>
            <a:endParaRPr lang="ru-RU" dirty="0"/>
          </a:p>
        </p:txBody>
      </p:sp>
    </p:spTree>
    <p:extLst>
      <p:ext uri="{BB962C8B-B14F-4D97-AF65-F5344CB8AC3E}">
        <p14:creationId xmlns:p14="http://schemas.microsoft.com/office/powerpoint/2010/main" val="1744836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000"/>
                                        <p:tgtEl>
                                          <p:spTgt spid="21"/>
                                        </p:tgtEl>
                                      </p:cBhvr>
                                    </p:animEffect>
                                    <p:anim calcmode="lin" valueType="num">
                                      <p:cBhvr>
                                        <p:cTn id="8" dur="1000" fill="hold"/>
                                        <p:tgtEl>
                                          <p:spTgt spid="21"/>
                                        </p:tgtEl>
                                        <p:attrNameLst>
                                          <p:attrName>ppt_x</p:attrName>
                                        </p:attrNameLst>
                                      </p:cBhvr>
                                      <p:tavLst>
                                        <p:tav tm="0">
                                          <p:val>
                                            <p:strVal val="#ppt_x"/>
                                          </p:val>
                                        </p:tav>
                                        <p:tav tm="100000">
                                          <p:val>
                                            <p:strVal val="#ppt_x"/>
                                          </p:val>
                                        </p:tav>
                                      </p:tavLst>
                                    </p:anim>
                                    <p:anim calcmode="lin" valueType="num">
                                      <p:cBhvr>
                                        <p:cTn id="9"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23">
                                            <p:txEl>
                                              <p:pRg st="0" end="0"/>
                                            </p:txEl>
                                          </p:spTgt>
                                        </p:tgtEl>
                                        <p:attrNameLst>
                                          <p:attrName>style.visibility</p:attrName>
                                        </p:attrNameLst>
                                      </p:cBhvr>
                                      <p:to>
                                        <p:strVal val="visible"/>
                                      </p:to>
                                    </p:set>
                                    <p:animEffect transition="in" filter="wipe(down)">
                                      <p:cBhvr>
                                        <p:cTn id="14" dur="500"/>
                                        <p:tgtEl>
                                          <p:spTgt spid="2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25">
                                            <p:txEl>
                                              <p:pRg st="0" end="0"/>
                                            </p:txEl>
                                          </p:spTgt>
                                        </p:tgtEl>
                                        <p:attrNameLst>
                                          <p:attrName>style.visibility</p:attrName>
                                        </p:attrNameLst>
                                      </p:cBhvr>
                                      <p:to>
                                        <p:strVal val="visible"/>
                                      </p:to>
                                    </p:set>
                                    <p:animEffect transition="in" filter="wipe(down)">
                                      <p:cBhvr>
                                        <p:cTn id="19" dur="500"/>
                                        <p:tgtEl>
                                          <p:spTgt spid="25">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5">
                                            <p:txEl>
                                              <p:pRg st="0" end="0"/>
                                            </p:txEl>
                                          </p:spTgt>
                                        </p:tgtEl>
                                        <p:attrNameLst>
                                          <p:attrName>style.visibility</p:attrName>
                                        </p:attrNameLst>
                                      </p:cBhvr>
                                      <p:to>
                                        <p:strVal val="visible"/>
                                      </p:to>
                                    </p:set>
                                    <p:animEffect transition="in" filter="wipe(down)">
                                      <p:cBhvr>
                                        <p:cTn id="24" dur="500"/>
                                        <p:tgtEl>
                                          <p:spTgt spid="15">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7">
                                            <p:txEl>
                                              <p:pRg st="0" end="0"/>
                                            </p:txEl>
                                          </p:spTgt>
                                        </p:tgtEl>
                                        <p:attrNameLst>
                                          <p:attrName>style.visibility</p:attrName>
                                        </p:attrNameLst>
                                      </p:cBhvr>
                                      <p:to>
                                        <p:strVal val="visible"/>
                                      </p:to>
                                    </p:set>
                                    <p:animEffect transition="in" filter="wipe(down)">
                                      <p:cBhvr>
                                        <p:cTn id="29"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39155-1F5E-4F48-B50E-F00D8FC535D9}"/>
              </a:ext>
            </a:extLst>
          </p:cNvPr>
          <p:cNvSpPr>
            <a:spLocks noGrp="1"/>
          </p:cNvSpPr>
          <p:nvPr>
            <p:ph type="title"/>
          </p:nvPr>
        </p:nvSpPr>
        <p:spPr/>
        <p:txBody>
          <a:bodyPr/>
          <a:lstStyle/>
          <a:p>
            <a:r>
              <a:rPr lang="en-US" dirty="0"/>
              <a:t>STAKEHOLDERS</a:t>
            </a:r>
            <a:endParaRPr lang="ru-RU" dirty="0"/>
          </a:p>
        </p:txBody>
      </p:sp>
      <p:sp>
        <p:nvSpPr>
          <p:cNvPr id="3" name="Text Placeholder 2">
            <a:extLst>
              <a:ext uri="{FF2B5EF4-FFF2-40B4-BE49-F238E27FC236}">
                <a16:creationId xmlns:a16="http://schemas.microsoft.com/office/drawing/2014/main" id="{C9DF92D8-1371-40FE-AB90-C65DFF928F5D}"/>
              </a:ext>
            </a:extLst>
          </p:cNvPr>
          <p:cNvSpPr>
            <a:spLocks noGrp="1"/>
          </p:cNvSpPr>
          <p:nvPr>
            <p:ph type="body" idx="1"/>
          </p:nvPr>
        </p:nvSpPr>
        <p:spPr>
          <a:xfrm>
            <a:off x="1052552" y="2928769"/>
            <a:ext cx="4183650" cy="365125"/>
          </a:xfrm>
        </p:spPr>
        <p:txBody>
          <a:bodyPr>
            <a:normAutofit fontScale="92500" lnSpcReduction="20000"/>
          </a:bodyPr>
          <a:lstStyle/>
          <a:p>
            <a:r>
              <a:rPr lang="en-US" dirty="0"/>
              <a:t>USERS</a:t>
            </a:r>
            <a:endParaRPr lang="ru-RU" dirty="0"/>
          </a:p>
        </p:txBody>
      </p:sp>
      <p:sp>
        <p:nvSpPr>
          <p:cNvPr id="7" name="Text Placeholder 6">
            <a:extLst>
              <a:ext uri="{FF2B5EF4-FFF2-40B4-BE49-F238E27FC236}">
                <a16:creationId xmlns:a16="http://schemas.microsoft.com/office/drawing/2014/main" id="{B0CA970E-796E-4258-8457-D1CEF7B4B866}"/>
              </a:ext>
            </a:extLst>
          </p:cNvPr>
          <p:cNvSpPr>
            <a:spLocks noGrp="1"/>
          </p:cNvSpPr>
          <p:nvPr>
            <p:ph type="body" idx="20"/>
          </p:nvPr>
        </p:nvSpPr>
        <p:spPr>
          <a:xfrm>
            <a:off x="811312" y="3294245"/>
            <a:ext cx="2922488" cy="820555"/>
          </a:xfrm>
        </p:spPr>
        <p:txBody>
          <a:bodyPr>
            <a:normAutofit/>
          </a:bodyPr>
          <a:lstStyle/>
          <a:p>
            <a:r>
              <a:rPr lang="en-GB" dirty="0"/>
              <a:t>Individuals interacting with the website for predictions, information, or exploration.</a:t>
            </a:r>
            <a:endParaRPr lang="ru-RU" dirty="0"/>
          </a:p>
        </p:txBody>
      </p:sp>
      <p:sp>
        <p:nvSpPr>
          <p:cNvPr id="8" name="Text Placeholder 7">
            <a:extLst>
              <a:ext uri="{FF2B5EF4-FFF2-40B4-BE49-F238E27FC236}">
                <a16:creationId xmlns:a16="http://schemas.microsoft.com/office/drawing/2014/main" id="{E3AB4F18-AE38-4488-9473-A828459DA8A4}"/>
              </a:ext>
            </a:extLst>
          </p:cNvPr>
          <p:cNvSpPr>
            <a:spLocks noGrp="1"/>
          </p:cNvSpPr>
          <p:nvPr>
            <p:ph type="body" idx="18"/>
          </p:nvPr>
        </p:nvSpPr>
        <p:spPr>
          <a:xfrm>
            <a:off x="8425026" y="2929120"/>
            <a:ext cx="1938173" cy="365125"/>
          </a:xfrm>
        </p:spPr>
        <p:txBody>
          <a:bodyPr>
            <a:normAutofit fontScale="92500" lnSpcReduction="20000"/>
          </a:bodyPr>
          <a:lstStyle/>
          <a:p>
            <a:r>
              <a:rPr lang="en-US" dirty="0"/>
              <a:t>DEVELOPERS</a:t>
            </a:r>
            <a:endParaRPr lang="ru-RU" dirty="0"/>
          </a:p>
        </p:txBody>
      </p:sp>
      <p:sp>
        <p:nvSpPr>
          <p:cNvPr id="17" name="Text Placeholder 16">
            <a:extLst>
              <a:ext uri="{FF2B5EF4-FFF2-40B4-BE49-F238E27FC236}">
                <a16:creationId xmlns:a16="http://schemas.microsoft.com/office/drawing/2014/main" id="{663B63A5-075F-4429-8F7A-8E50D3497170}"/>
              </a:ext>
            </a:extLst>
          </p:cNvPr>
          <p:cNvSpPr>
            <a:spLocks noGrp="1"/>
          </p:cNvSpPr>
          <p:nvPr>
            <p:ph type="body" sz="quarter" idx="21"/>
          </p:nvPr>
        </p:nvSpPr>
        <p:spPr>
          <a:xfrm>
            <a:off x="8552026" y="3330503"/>
            <a:ext cx="2496974" cy="820555"/>
          </a:xfrm>
        </p:spPr>
        <p:txBody>
          <a:bodyPr>
            <a:normAutofit/>
          </a:bodyPr>
          <a:lstStyle/>
          <a:p>
            <a:r>
              <a:rPr lang="en-GB" dirty="0"/>
              <a:t>The team responsible for building, maintaining, and updating the website.</a:t>
            </a:r>
            <a:endParaRPr lang="ru-RU" dirty="0"/>
          </a:p>
        </p:txBody>
      </p:sp>
      <p:sp>
        <p:nvSpPr>
          <p:cNvPr id="4" name="Footer Placeholder 3">
            <a:extLst>
              <a:ext uri="{FF2B5EF4-FFF2-40B4-BE49-F238E27FC236}">
                <a16:creationId xmlns:a16="http://schemas.microsoft.com/office/drawing/2014/main" id="{4C5FF61B-147F-4149-9E50-36696641E103}"/>
              </a:ext>
            </a:extLst>
          </p:cNvPr>
          <p:cNvSpPr>
            <a:spLocks noGrp="1"/>
          </p:cNvSpPr>
          <p:nvPr>
            <p:ph type="ftr" sz="quarter" idx="11"/>
          </p:nvPr>
        </p:nvSpPr>
        <p:spPr/>
        <p:txBody>
          <a:bodyPr/>
          <a:lstStyle/>
          <a:p>
            <a:r>
              <a:rPr lang="en-US" dirty="0"/>
              <a:t>ADD A FOOTER</a:t>
            </a:r>
            <a:endParaRPr lang="ru-RU" dirty="0"/>
          </a:p>
        </p:txBody>
      </p:sp>
      <p:sp>
        <p:nvSpPr>
          <p:cNvPr id="5" name="Slide Number Placeholder 4">
            <a:extLst>
              <a:ext uri="{FF2B5EF4-FFF2-40B4-BE49-F238E27FC236}">
                <a16:creationId xmlns:a16="http://schemas.microsoft.com/office/drawing/2014/main" id="{CFEE48EC-430B-4D42-9565-527E52286C4D}"/>
              </a:ext>
            </a:extLst>
          </p:cNvPr>
          <p:cNvSpPr>
            <a:spLocks noGrp="1"/>
          </p:cNvSpPr>
          <p:nvPr>
            <p:ph type="sldNum" sz="quarter" idx="12"/>
          </p:nvPr>
        </p:nvSpPr>
        <p:spPr/>
        <p:txBody>
          <a:bodyPr/>
          <a:lstStyle/>
          <a:p>
            <a:fld id="{D495E168-DA5E-4888-8D8A-92B118324C14}" type="slidenum">
              <a:rPr lang="ru-RU" smtClean="0"/>
              <a:pPr/>
              <a:t>9</a:t>
            </a:fld>
            <a:endParaRPr lang="ru-RU" dirty="0"/>
          </a:p>
        </p:txBody>
      </p:sp>
      <p:sp>
        <p:nvSpPr>
          <p:cNvPr id="9" name="Text Placeholder 2">
            <a:extLst>
              <a:ext uri="{FF2B5EF4-FFF2-40B4-BE49-F238E27FC236}">
                <a16:creationId xmlns:a16="http://schemas.microsoft.com/office/drawing/2014/main" id="{9FB5984D-762A-991F-A46E-32A7CE7A4935}"/>
              </a:ext>
            </a:extLst>
          </p:cNvPr>
          <p:cNvSpPr txBox="1">
            <a:spLocks/>
          </p:cNvSpPr>
          <p:nvPr/>
        </p:nvSpPr>
        <p:spPr>
          <a:xfrm>
            <a:off x="4368376" y="2929119"/>
            <a:ext cx="4183650" cy="365125"/>
          </a:xfrm>
          <a:prstGeom prst="rect">
            <a:avLst/>
          </a:prstGeom>
        </p:spPr>
        <p:txBody>
          <a:bodyPr vert="horz" lIns="91440" tIns="45720" rIns="91440" bIns="45720" rtlCol="0">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500" b="1" kern="1200">
                <a:solidFill>
                  <a:schemeClr val="accent3"/>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US" dirty="0"/>
              <a:t>DATA SCIENTISTS</a:t>
            </a:r>
            <a:endParaRPr lang="ru-RU" dirty="0"/>
          </a:p>
        </p:txBody>
      </p:sp>
      <p:sp>
        <p:nvSpPr>
          <p:cNvPr id="10" name="Text Placeholder 6">
            <a:extLst>
              <a:ext uri="{FF2B5EF4-FFF2-40B4-BE49-F238E27FC236}">
                <a16:creationId xmlns:a16="http://schemas.microsoft.com/office/drawing/2014/main" id="{6FA20D9E-8A0E-8583-3793-1CA0499677DA}"/>
              </a:ext>
            </a:extLst>
          </p:cNvPr>
          <p:cNvSpPr txBox="1">
            <a:spLocks/>
          </p:cNvSpPr>
          <p:nvPr/>
        </p:nvSpPr>
        <p:spPr>
          <a:xfrm>
            <a:off x="4368376" y="3375064"/>
            <a:ext cx="2946399" cy="743572"/>
          </a:xfrm>
          <a:prstGeom prst="rect">
            <a:avLst/>
          </a:prstGeom>
        </p:spPr>
        <p:txBody>
          <a:bodyPr vert="horz" lIns="91440" tIns="45720" rIns="91440" bIns="45720" rtlCol="0">
            <a:normAutofit/>
          </a:bodyPr>
          <a:lstStyle>
            <a:lvl1pPr marL="180000" indent="-180000" algn="l" defTabSz="914400" rtl="0" eaLnBrk="1" latinLnBrk="0" hangingPunct="1">
              <a:lnSpc>
                <a:spcPct val="90000"/>
              </a:lnSpc>
              <a:spcBef>
                <a:spcPts val="600"/>
              </a:spcBef>
              <a:buClr>
                <a:schemeClr val="accent3"/>
              </a:buClr>
              <a:buFont typeface="Arial" panose="020B0604020202020204" pitchFamily="34" charset="0"/>
              <a:buChar char="•"/>
              <a:defRPr sz="1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lumOff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Experts involved in developing and maintaining the machine learning model.</a:t>
            </a:r>
            <a:endParaRPr lang="ru-RU" dirty="0"/>
          </a:p>
        </p:txBody>
      </p:sp>
    </p:spTree>
    <p:extLst>
      <p:ext uri="{BB962C8B-B14F-4D97-AF65-F5344CB8AC3E}">
        <p14:creationId xmlns:p14="http://schemas.microsoft.com/office/powerpoint/2010/main" val="3953500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down)">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Effect transition="in" filter="wipe(down)">
                                      <p:cBhvr>
                                        <p:cTn id="19" dur="500"/>
                                        <p:tgtEl>
                                          <p:spTgt spid="7">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9">
                                            <p:txEl>
                                              <p:pRg st="0" end="0"/>
                                            </p:txEl>
                                          </p:spTgt>
                                        </p:tgtEl>
                                        <p:attrNameLst>
                                          <p:attrName>style.visibility</p:attrName>
                                        </p:attrNameLst>
                                      </p:cBhvr>
                                      <p:to>
                                        <p:strVal val="visible"/>
                                      </p:to>
                                    </p:set>
                                    <p:animEffect transition="in" filter="wipe(down)">
                                      <p:cBhvr>
                                        <p:cTn id="24" dur="500"/>
                                        <p:tgtEl>
                                          <p:spTgt spid="9">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10">
                                            <p:txEl>
                                              <p:pRg st="0" end="0"/>
                                            </p:txEl>
                                          </p:spTgt>
                                        </p:tgtEl>
                                        <p:attrNameLst>
                                          <p:attrName>style.visibility</p:attrName>
                                        </p:attrNameLst>
                                      </p:cBhvr>
                                      <p:to>
                                        <p:strVal val="visible"/>
                                      </p:to>
                                    </p:set>
                                    <p:animEffect transition="in" filter="wipe(down)">
                                      <p:cBhvr>
                                        <p:cTn id="29" dur="500"/>
                                        <p:tgtEl>
                                          <p:spTgt spid="10">
                                            <p:txEl>
                                              <p:pRg st="0" end="0"/>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8">
                                            <p:txEl>
                                              <p:pRg st="0" end="0"/>
                                            </p:txEl>
                                          </p:spTgt>
                                        </p:tgtEl>
                                        <p:attrNameLst>
                                          <p:attrName>style.visibility</p:attrName>
                                        </p:attrNameLst>
                                      </p:cBhvr>
                                      <p:to>
                                        <p:strVal val="visible"/>
                                      </p:to>
                                    </p:set>
                                    <p:animEffect transition="in" filter="wipe(down)">
                                      <p:cBhvr>
                                        <p:cTn id="34" dur="500"/>
                                        <p:tgtEl>
                                          <p:spTgt spid="8">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17">
                                            <p:txEl>
                                              <p:pRg st="0" end="0"/>
                                            </p:txEl>
                                          </p:spTgt>
                                        </p:tgtEl>
                                        <p:attrNameLst>
                                          <p:attrName>style.visibility</p:attrName>
                                        </p:attrNameLst>
                                      </p:cBhvr>
                                      <p:to>
                                        <p:strVal val="visible"/>
                                      </p:to>
                                    </p:set>
                                    <p:animEffect transition="in" filter="wipe(down)">
                                      <p:cBhvr>
                                        <p:cTn id="39" dur="500"/>
                                        <p:tgtEl>
                                          <p:spTgt spid="1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0048B3"/>
      </a:dk2>
      <a:lt2>
        <a:srgbClr val="7C77B9"/>
      </a:lt2>
      <a:accent1>
        <a:srgbClr val="008EDC"/>
      </a:accent1>
      <a:accent2>
        <a:srgbClr val="7A0078"/>
      </a:accent2>
      <a:accent3>
        <a:srgbClr val="D30F64"/>
      </a:accent3>
      <a:accent4>
        <a:srgbClr val="006FC9"/>
      </a:accent4>
      <a:accent5>
        <a:srgbClr val="00FFFF"/>
      </a:accent5>
      <a:accent6>
        <a:srgbClr val="EEB902"/>
      </a:accent6>
      <a:hlink>
        <a:srgbClr val="D30F64"/>
      </a:hlink>
      <a:folHlink>
        <a:srgbClr val="D30F64"/>
      </a:folHlink>
    </a:clrScheme>
    <a:fontScheme name="Custom 7">
      <a:majorFont>
        <a:latin typeface="Century Gothic"/>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2000">
              <a:schemeClr val="accent1"/>
            </a:gs>
            <a:gs pos="100000">
              <a:schemeClr val="accent3"/>
            </a:gs>
          </a:gsLst>
          <a:lin ang="0" scaled="1"/>
          <a:tileRect/>
        </a:gra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NBPL_Fun_MO - v6" id="{A0D08BF4-A6B2-4810-A990-861B25D0A27E}" vid="{9CA1A813-01EE-4EED-9E0D-BBBA258A4E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2.xml><?xml version="1.0" encoding="utf-8"?>
<ds:datastoreItem xmlns:ds="http://schemas.openxmlformats.org/officeDocument/2006/customXml" ds:itemID="{12024DF7-0783-4549-86B7-A48B29FBA9C2}">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Fun vacation presentation</Template>
  <TotalTime>3458</TotalTime>
  <Words>753</Words>
  <Application>Microsoft Office PowerPoint</Application>
  <PresentationFormat>Widescreen</PresentationFormat>
  <Paragraphs>106</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Century Gothic</vt:lpstr>
      <vt:lpstr>Söhne</vt:lpstr>
      <vt:lpstr>Office Theme</vt:lpstr>
      <vt:lpstr>TITANIC PLATFORM</vt:lpstr>
      <vt:lpstr>TEAM MEMBERS</vt:lpstr>
      <vt:lpstr>PowerPoint Presentation</vt:lpstr>
      <vt:lpstr> INTRODCUTION</vt:lpstr>
      <vt:lpstr>OVERVIEW</vt:lpstr>
      <vt:lpstr>PURPOSE</vt:lpstr>
      <vt:lpstr>OBJECTIVES</vt:lpstr>
      <vt:lpstr>TARGET AUDIENCE</vt:lpstr>
      <vt:lpstr>STAKEHOLDERS</vt:lpstr>
      <vt:lpstr>USER-STORY</vt:lpstr>
      <vt:lpstr>User Story 1: Predicting Survival</vt:lpstr>
      <vt:lpstr>User Story 2: Website Navigation</vt:lpstr>
      <vt:lpstr>User Story 3: Survival Analytics Dashboard</vt:lpstr>
      <vt:lpstr>User Story 4: About the Titanic</vt:lpstr>
      <vt:lpstr>User Story 5: Contact Titanic Website</vt:lpstr>
      <vt:lpstr>PowerPoint Presentation</vt:lpstr>
      <vt:lpstr>Diagrams</vt:lpstr>
      <vt:lpstr>Context Diagram</vt:lpstr>
      <vt:lpstr>DFD</vt:lpstr>
      <vt:lpstr>Use Case Diagram</vt:lpstr>
      <vt:lpstr>Project Management</vt:lpstr>
      <vt:lpstr>PowerPoint Presentation</vt:lpstr>
      <vt:lpstr>PowerPoint Presentation</vt:lpstr>
      <vt:lpstr>THANK TOU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TITANIC WEBSITE SISYTEM</dc:title>
  <dc:creator>Ali Mohamed</dc:creator>
  <cp:lastModifiedBy>Ali Mohamed</cp:lastModifiedBy>
  <cp:revision>7</cp:revision>
  <dcterms:created xsi:type="dcterms:W3CDTF">2023-12-20T20:43:02Z</dcterms:created>
  <dcterms:modified xsi:type="dcterms:W3CDTF">2023-12-29T18:57:34Z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